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600" r:id="rId3"/>
    <p:sldId id="2871" r:id="rId4"/>
    <p:sldId id="2872" r:id="rId5"/>
    <p:sldId id="28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816C7-D11E-49BB-900D-8FC455492D2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28761-8528-4C28-B924-E529882A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6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endParaRPr lang="en-US" alt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685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7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9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82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43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6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23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61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8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34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2638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7">
            <a:extLst>
              <a:ext uri="{FF2B5EF4-FFF2-40B4-BE49-F238E27FC236}">
                <a16:creationId xmlns:a16="http://schemas.microsoft.com/office/drawing/2014/main" id="{6AB66B01-202F-4433-8EA1-9E209CF97DD1}"/>
              </a:ext>
            </a:extLst>
          </p:cNvPr>
          <p:cNvSpPr/>
          <p:nvPr userDrawn="1"/>
        </p:nvSpPr>
        <p:spPr bwMode="auto">
          <a:xfrm>
            <a:off x="0" y="1"/>
            <a:ext cx="12192000" cy="1803399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3064E3F3-6FD0-439F-B2F3-4750AF9A6C0C}"/>
              </a:ext>
            </a:extLst>
          </p:cNvPr>
          <p:cNvGrpSpPr/>
          <p:nvPr userDrawn="1"/>
        </p:nvGrpSpPr>
        <p:grpSpPr>
          <a:xfrm>
            <a:off x="5420764" y="6372127"/>
            <a:ext cx="1350472" cy="203200"/>
            <a:chOff x="4168751" y="2495551"/>
            <a:chExt cx="1012854" cy="152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E66BD9-6B86-4491-BDBE-8D754F2C493F}"/>
                </a:ext>
              </a:extLst>
            </p:cNvPr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720488-7F5E-4E06-921C-D964AAAC01F6}"/>
                </a:ext>
              </a:extLst>
            </p:cNvPr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5718F9-DE8B-485D-AF59-F606C16D9F49}"/>
                </a:ext>
              </a:extLst>
            </p:cNvPr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3C9063-BAC0-4E5E-9AB4-DF148FC1685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5B5834-AC1D-4DB5-8C2B-465A74C468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F86E3-CB6D-489A-87C6-E88452CBDA8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8EF16B-ED75-4F79-A907-36A21F27A9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734850-CCE2-4825-BA39-32601A40E7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5200" y="2109099"/>
            <a:ext cx="7721600" cy="1383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67" b="1">
                <a:solidFill>
                  <a:srgbClr val="002B54"/>
                </a:solidFill>
                <a:latin typeface="+mj-lt"/>
              </a:defRPr>
            </a:lvl1pPr>
          </a:lstStyle>
          <a:p>
            <a:pPr lvl="0"/>
            <a:r>
              <a:rPr lang="en-US"/>
              <a:t>Agenda Item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E4F02D-E7F7-45FD-A4FB-135B2AB15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5200" y="3492563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733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141CD58-902C-4162-B5C2-99A5A0B6D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4019581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2667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Job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8A691C-AE2E-4A94-8A5B-02540024B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3227"/>
            <a:ext cx="1930400" cy="7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8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9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8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4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5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9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9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1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6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f086b858-84bd-49a7-aa80-510901d79bfa@namprd03.prod.outlook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16555-84C3-4CCA-88A1-7F93A280D73A}"/>
              </a:ext>
            </a:extLst>
          </p:cNvPr>
          <p:cNvSpPr/>
          <p:nvPr/>
        </p:nvSpPr>
        <p:spPr>
          <a:xfrm>
            <a:off x="5284951" y="2440613"/>
            <a:ext cx="5058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Tamares Cockfield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Career and Academic Advisor</a:t>
            </a:r>
          </a:p>
        </p:txBody>
      </p:sp>
      <p:pic>
        <p:nvPicPr>
          <p:cNvPr id="4" name="Picture 3" descr="cid:f086b858-84bd-49a7-aa80-510901d79bfa@namprd03.prod.outlook.com">
            <a:extLst>
              <a:ext uri="{FF2B5EF4-FFF2-40B4-BE49-F238E27FC236}">
                <a16:creationId xmlns:a16="http://schemas.microsoft.com/office/drawing/2014/main" id="{FB8E2812-2041-416A-8F9A-0F9899A6AC35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r="9097"/>
          <a:stretch>
            <a:fillRect/>
          </a:stretch>
        </p:blipFill>
        <p:spPr bwMode="auto">
          <a:xfrm>
            <a:off x="1409135" y="1264944"/>
            <a:ext cx="3512941" cy="34285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195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1814" y="1352685"/>
            <a:ext cx="5773934" cy="484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6457C"/>
                </a:solidFill>
              </a:rPr>
              <a:t>Project Description: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Calibri (Headings)"/>
              </a:rPr>
              <a:t>Men of Color Collective’s (MCC) primary focus is to </a:t>
            </a:r>
            <a:r>
              <a:rPr lang="en-US" sz="2200" b="1" dirty="0">
                <a:solidFill>
                  <a:schemeClr val="tx1"/>
                </a:solidFill>
                <a:latin typeface="Calibri (Headings)"/>
              </a:rPr>
              <a:t>increase persistence, retention, and graduation rates for men of color, </a:t>
            </a:r>
            <a:r>
              <a:rPr lang="en-US" sz="2200" dirty="0">
                <a:solidFill>
                  <a:schemeClr val="tx1"/>
                </a:solidFill>
                <a:latin typeface="Calibri (Headings)"/>
              </a:rPr>
              <a:t>as well as provide a program of student support that strategizes to </a:t>
            </a:r>
            <a:r>
              <a:rPr lang="en-US" sz="2200" b="1" dirty="0">
                <a:solidFill>
                  <a:schemeClr val="tx1"/>
                </a:solidFill>
                <a:latin typeface="Calibri (Headings)"/>
              </a:rPr>
              <a:t>close achievement gaps for Black and Hispanic students</a:t>
            </a:r>
            <a:r>
              <a:rPr lang="en-US" sz="2200" dirty="0">
                <a:solidFill>
                  <a:schemeClr val="tx1"/>
                </a:solidFill>
                <a:latin typeface="Calibri (Headings)"/>
              </a:rPr>
              <a:t>, many of whom are considered first generation and low-income students. 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Calibri (Headings)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5656-1E6D-4E25-A991-B37CCF72F7F6}"/>
              </a:ext>
            </a:extLst>
          </p:cNvPr>
          <p:cNvSpPr txBox="1"/>
          <p:nvPr/>
        </p:nvSpPr>
        <p:spPr>
          <a:xfrm>
            <a:off x="7113980" y="1425266"/>
            <a:ext cx="4196429" cy="283154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Rationale: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Headings)"/>
                <a:ea typeface="+mn-ea"/>
                <a:cs typeface="+mn-cs"/>
              </a:rPr>
              <a:t>To provide student support that focuses on academic, professional, and student development through academic advising and programs in an effort to close existing achievement gaps among TCC’s male students of color.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E65B2-7AC3-4C5C-862A-C41221681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07" y="4738324"/>
            <a:ext cx="3185161" cy="11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7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Right 20">
            <a:extLst>
              <a:ext uri="{FF2B5EF4-FFF2-40B4-BE49-F238E27FC236}">
                <a16:creationId xmlns:a16="http://schemas.microsoft.com/office/drawing/2014/main" id="{68A24DE5-3478-43B9-BC7A-0C1788BD6C28}"/>
              </a:ext>
            </a:extLst>
          </p:cNvPr>
          <p:cNvSpPr/>
          <p:nvPr/>
        </p:nvSpPr>
        <p:spPr>
          <a:xfrm>
            <a:off x="2231569" y="5095231"/>
            <a:ext cx="2939144" cy="6875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11903-39CF-4040-A1FF-4677A27F21BF}"/>
              </a:ext>
            </a:extLst>
          </p:cNvPr>
          <p:cNvSpPr/>
          <p:nvPr/>
        </p:nvSpPr>
        <p:spPr>
          <a:xfrm>
            <a:off x="463736" y="1471726"/>
            <a:ext cx="53688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Designated an academic advisor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Men of Color Collective. The advisor was assigned to send out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 and messaging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each student, as well 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provided priority registration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those in the Collective.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cohort was able to register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registration opened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the general population of students.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Employed peer advisors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help with student engagement.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1CD95-AA3F-41E9-9EF1-E8375B0F2D7C}"/>
              </a:ext>
            </a:extLst>
          </p:cNvPr>
          <p:cNvSpPr txBox="1"/>
          <p:nvPr/>
        </p:nvSpPr>
        <p:spPr>
          <a:xfrm>
            <a:off x="6095999" y="4026272"/>
            <a:ext cx="531658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Summer Enrollment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 4%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Fall 2023 enrollment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 2%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compared to other advisor cohorts.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118902-36D5-43F0-A9E8-5F65AEE4FC5B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1997098"/>
          <a:ext cx="5316583" cy="2020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779">
                  <a:extLst>
                    <a:ext uri="{9D8B030D-6E8A-4147-A177-3AD203B41FA5}">
                      <a16:colId xmlns:a16="http://schemas.microsoft.com/office/drawing/2014/main" val="2844217233"/>
                    </a:ext>
                  </a:extLst>
                </a:gridCol>
                <a:gridCol w="2672804">
                  <a:extLst>
                    <a:ext uri="{9D8B030D-6E8A-4147-A177-3AD203B41FA5}">
                      <a16:colId xmlns:a16="http://schemas.microsoft.com/office/drawing/2014/main" val="2044399264"/>
                    </a:ext>
                  </a:extLst>
                </a:gridCol>
              </a:tblGrid>
              <a:tr h="404949">
                <a:tc>
                  <a:txBody>
                    <a:bodyPr/>
                    <a:lstStyle/>
                    <a:p>
                      <a:r>
                        <a:rPr lang="en-US" sz="2000" dirty="0"/>
                        <a:t>Black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Hispanic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46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Total Enrollment: </a:t>
                      </a:r>
                      <a:r>
                        <a:rPr lang="en-US" sz="2000" b="1" dirty="0"/>
                        <a:t>311</a:t>
                      </a:r>
                    </a:p>
                    <a:p>
                      <a:r>
                        <a:rPr lang="en-US" sz="2000" b="0" dirty="0"/>
                        <a:t>Good Academic Standing: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48%</a:t>
                      </a:r>
                    </a:p>
                    <a:p>
                      <a:r>
                        <a:rPr lang="en-US" sz="2000" b="0" dirty="0"/>
                        <a:t>In Academic Recovery: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Total Enrollment: </a:t>
                      </a:r>
                      <a:r>
                        <a:rPr lang="en-US" sz="2000" b="1" dirty="0"/>
                        <a:t>214</a:t>
                      </a:r>
                    </a:p>
                    <a:p>
                      <a:r>
                        <a:rPr lang="en-US" sz="2000" b="0" dirty="0"/>
                        <a:t>Good Academic Standing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67%</a:t>
                      </a:r>
                    </a:p>
                    <a:p>
                      <a:r>
                        <a:rPr lang="en-US" sz="2000" b="0" dirty="0"/>
                        <a:t>In Academic Recovery: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3044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D40FBBC-0F53-4C8E-9C48-C14DC28B6C4F}"/>
              </a:ext>
            </a:extLst>
          </p:cNvPr>
          <p:cNvSpPr txBox="1"/>
          <p:nvPr/>
        </p:nvSpPr>
        <p:spPr>
          <a:xfrm>
            <a:off x="6096000" y="1289212"/>
            <a:ext cx="5316583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Snapshot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Fall 2022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Enrollment: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E1B6B-C3A4-448B-A7AD-00FCBE7E54FF}"/>
              </a:ext>
            </a:extLst>
          </p:cNvPr>
          <p:cNvSpPr txBox="1"/>
          <p:nvPr/>
        </p:nvSpPr>
        <p:spPr>
          <a:xfrm>
            <a:off x="5120871" y="4970756"/>
            <a:ext cx="2862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workshops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makes me very happy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Helps me understand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people relate to my situation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740A61-A313-4709-A25F-5F4DC55BBAEE}"/>
              </a:ext>
            </a:extLst>
          </p:cNvPr>
          <p:cNvSpPr txBox="1"/>
          <p:nvPr/>
        </p:nvSpPr>
        <p:spPr>
          <a:xfrm>
            <a:off x="7674433" y="4993787"/>
            <a:ext cx="350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Honestly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couldn’t ask for more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Continually reaching out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helped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supportive and consistent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already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amazing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5FC6ED-9DEB-4126-8DC4-7FCEEA235669}"/>
              </a:ext>
            </a:extLst>
          </p:cNvPr>
          <p:cNvSpPr/>
          <p:nvPr/>
        </p:nvSpPr>
        <p:spPr>
          <a:xfrm>
            <a:off x="2405113" y="5254357"/>
            <a:ext cx="2592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D3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survey feedback </a:t>
            </a:r>
          </a:p>
        </p:txBody>
      </p:sp>
    </p:spTree>
    <p:extLst>
      <p:ext uri="{BB962C8B-B14F-4D97-AF65-F5344CB8AC3E}">
        <p14:creationId xmlns:p14="http://schemas.microsoft.com/office/powerpoint/2010/main" val="9542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7AF-75E7-4A90-8A9A-902A5F65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SUGGESTIONS FOR FURTHER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188C-50CB-4E31-BA46-EAD07726A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519" y="1260617"/>
            <a:ext cx="6004442" cy="2423719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  <a:latin typeface="Calibri (Headings)"/>
              </a:rPr>
              <a:t>Continue strategizing different methods </a:t>
            </a:r>
            <a:r>
              <a:rPr lang="en-US" sz="2200" dirty="0">
                <a:solidFill>
                  <a:schemeClr val="tx1"/>
                </a:solidFill>
                <a:latin typeface="Calibri (Headings)"/>
              </a:rPr>
              <a:t>to improve Fall to Fall retention – Study Groups, Financial Literacy training delivered earlier.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alibri (Headings)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  <a:latin typeface="Calibri (Headings)"/>
              </a:rPr>
              <a:t>Collaborate with other departments </a:t>
            </a:r>
            <a:r>
              <a:rPr lang="en-US" sz="2200" dirty="0">
                <a:solidFill>
                  <a:schemeClr val="tx1"/>
                </a:solidFill>
                <a:latin typeface="Calibri (Headings)"/>
              </a:rPr>
              <a:t>on campus to see how we can work together to meet the needs of students.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0621-1C0A-4C13-AC38-35359B4752F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Recommendations Moving Forward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A3A13-7A12-498B-862C-1C17D68FB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3" b="27320"/>
          <a:stretch/>
        </p:blipFill>
        <p:spPr>
          <a:xfrm>
            <a:off x="5421087" y="3625553"/>
            <a:ext cx="3154784" cy="2378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D6C33-FA9F-4A27-AF5E-E94F5FE793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8" b="10942"/>
          <a:stretch/>
        </p:blipFill>
        <p:spPr>
          <a:xfrm>
            <a:off x="2155371" y="3625553"/>
            <a:ext cx="3108960" cy="2423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9235FC-6F59-44AD-A3BE-79235E2991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9" t="26387" r="3379" b="10016"/>
          <a:stretch/>
        </p:blipFill>
        <p:spPr>
          <a:xfrm>
            <a:off x="8575871" y="3592648"/>
            <a:ext cx="3337455" cy="2423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24F8B1-EB99-4FFD-B453-DB1BC714E704}"/>
              </a:ext>
            </a:extLst>
          </p:cNvPr>
          <p:cNvSpPr/>
          <p:nvPr/>
        </p:nvSpPr>
        <p:spPr>
          <a:xfrm>
            <a:off x="6172201" y="1302184"/>
            <a:ext cx="50422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Headings)"/>
                <a:ea typeface="+mn-ea"/>
                <a:cs typeface="+mn-cs"/>
              </a:rPr>
              <a:t>Increase the likelihood of matriculation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Headings)"/>
                <a:ea typeface="+mn-ea"/>
                <a:cs typeface="+mn-cs"/>
              </a:rPr>
              <a:t>by providing coaching, mentorship, and financial literacy.</a:t>
            </a:r>
          </a:p>
        </p:txBody>
      </p:sp>
    </p:spTree>
    <p:extLst>
      <p:ext uri="{BB962C8B-B14F-4D97-AF65-F5344CB8AC3E}">
        <p14:creationId xmlns:p14="http://schemas.microsoft.com/office/powerpoint/2010/main" val="12815554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Widescreen</PresentationFormat>
  <Paragraphs>37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Calibri (Headings)</vt:lpstr>
      <vt:lpstr>Courier New</vt:lpstr>
      <vt:lpstr>Wingdings</vt:lpstr>
      <vt:lpstr>1_Office Theme</vt:lpstr>
      <vt:lpstr>3_Office Theme</vt:lpstr>
      <vt:lpstr>PowerPoint Presentation</vt:lpstr>
      <vt:lpstr>Capstone Focus</vt:lpstr>
      <vt:lpstr>PowerPoint Presentation</vt:lpstr>
      <vt:lpstr>SUGGESTIONS FOR FURTHER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2024-06-11T02:30:00Z</dcterms:created>
  <dcterms:modified xsi:type="dcterms:W3CDTF">2024-06-11T02:30:49Z</dcterms:modified>
</cp:coreProperties>
</file>