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38" r:id="rId2"/>
    <p:sldId id="2731" r:id="rId3"/>
    <p:sldId id="2732" r:id="rId4"/>
    <p:sldId id="273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94660"/>
  </p:normalViewPr>
  <p:slideViewPr>
    <p:cSldViewPr snapToGrid="0">
      <p:cViewPr varScale="1">
        <p:scale>
          <a:sx n="81" d="100"/>
          <a:sy n="81" d="100"/>
        </p:scale>
        <p:origin x="114" y="1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3765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2500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6222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2906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952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069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540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1709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01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41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731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25000"/>
          <a:stretch>
            <a:fillRect t="-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9855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387E5C-08F6-495D-8CE3-0706F1301018}"/>
              </a:ext>
            </a:extLst>
          </p:cNvPr>
          <p:cNvSpPr/>
          <p:nvPr/>
        </p:nvSpPr>
        <p:spPr>
          <a:xfrm>
            <a:off x="5223838" y="2491032"/>
            <a:ext cx="504313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Stephen Banister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Director, Library Services</a:t>
            </a:r>
          </a:p>
        </p:txBody>
      </p:sp>
      <p:pic>
        <p:nvPicPr>
          <p:cNvPr id="6" name="Picture 5">
            <a:extLst>
              <a:ext uri="{FF2B5EF4-FFF2-40B4-BE49-F238E27FC236}">
                <a16:creationId xmlns:a16="http://schemas.microsoft.com/office/drawing/2014/main" id="{B53DE39E-C789-43C8-8617-ECFFE3BEB2D2}"/>
              </a:ext>
            </a:extLst>
          </p:cNvPr>
          <p:cNvPicPr>
            <a:picLocks noChangeAspect="1"/>
          </p:cNvPicPr>
          <p:nvPr/>
        </p:nvPicPr>
        <p:blipFill rotWithShape="1">
          <a:blip r:embed="rId2"/>
          <a:srcRect l="12070" r="12414"/>
          <a:stretch/>
        </p:blipFill>
        <p:spPr>
          <a:xfrm>
            <a:off x="2221194" y="1557682"/>
            <a:ext cx="2561408" cy="307644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7120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BA151-5C2C-4933-A8ED-1438111894D1}"/>
              </a:ext>
            </a:extLst>
          </p:cNvPr>
          <p:cNvSpPr/>
          <p:nvPr/>
        </p:nvSpPr>
        <p:spPr>
          <a:xfrm>
            <a:off x="0" y="0"/>
            <a:ext cx="12192000" cy="584775"/>
          </a:xfrm>
          <a:prstGeom prst="rect">
            <a:avLst/>
          </a:prstGeom>
          <a:solidFill>
            <a:srgbClr val="00206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Assessment of Embedded Library Services</a:t>
            </a:r>
          </a:p>
        </p:txBody>
      </p:sp>
      <p:sp>
        <p:nvSpPr>
          <p:cNvPr id="2" name="TextBox 1">
            <a:extLst>
              <a:ext uri="{FF2B5EF4-FFF2-40B4-BE49-F238E27FC236}">
                <a16:creationId xmlns:a16="http://schemas.microsoft.com/office/drawing/2014/main" id="{7474E1DE-6C6B-451B-8AF8-93713EAA54A3}"/>
              </a:ext>
            </a:extLst>
          </p:cNvPr>
          <p:cNvSpPr txBox="1"/>
          <p:nvPr/>
        </p:nvSpPr>
        <p:spPr>
          <a:xfrm>
            <a:off x="1172115" y="1305341"/>
            <a:ext cx="10093293"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Project Overview: </a:t>
            </a:r>
            <a:r>
              <a:rPr kumimoji="0" lang="en-US" sz="2800" b="0" i="0" u="none" strike="noStrike" kern="1200" cap="none" spc="0" normalizeH="0" baseline="0" noProof="0" dirty="0">
                <a:ln>
                  <a:noFill/>
                </a:ln>
                <a:solidFill>
                  <a:prstClr val="black"/>
                </a:solidFill>
                <a:effectLst/>
                <a:uLnTx/>
                <a:uFillTx/>
                <a:latin typeface="Calibri"/>
                <a:ea typeface="+mn-ea"/>
                <a:cs typeface="+mn-cs"/>
              </a:rPr>
              <a:t>The study focuses on comparing student performance, success data, and faculty/student reported learning experiences across three different English II sections.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Each section had the same instructor, librarian, and information literacy lesson, but received instruction across a different modality: Asynchronous, S</a:t>
            </a:r>
            <a:r>
              <a:rPr kumimoji="0" lang="en-US" sz="2800" b="0" i="0" u="none" strike="noStrike" kern="1200" cap="none" spc="0" normalizeH="0" baseline="0" noProof="0" dirty="0" err="1">
                <a:ln>
                  <a:noFill/>
                </a:ln>
                <a:solidFill>
                  <a:prstClr val="black"/>
                </a:solidFill>
                <a:effectLst/>
                <a:uLnTx/>
                <a:uFillTx/>
                <a:latin typeface="Calibri"/>
                <a:ea typeface="+mn-ea"/>
                <a:cs typeface="+mn-cs"/>
              </a:rPr>
              <a:t>ynchronous</a:t>
            </a:r>
            <a:r>
              <a:rPr kumimoji="0" lang="en-US" sz="2800" b="0" i="0" u="none" strike="noStrike" kern="1200" cap="none" spc="0" normalizeH="0" baseline="0" noProof="0" dirty="0">
                <a:ln>
                  <a:noFill/>
                </a:ln>
                <a:solidFill>
                  <a:prstClr val="black"/>
                </a:solidFill>
                <a:effectLst/>
                <a:uLnTx/>
                <a:uFillTx/>
                <a:latin typeface="Calibri"/>
                <a:ea typeface="+mn-ea"/>
                <a:cs typeface="+mn-cs"/>
              </a:rPr>
              <a:t> and Flipped classroom.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There will be Spring 2021 data collected and Fall 2021 data sampling.</a:t>
            </a: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8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4E1DE-6C6B-451B-8AF8-93713EAA54A3}"/>
              </a:ext>
            </a:extLst>
          </p:cNvPr>
          <p:cNvSpPr txBox="1"/>
          <p:nvPr/>
        </p:nvSpPr>
        <p:spPr>
          <a:xfrm>
            <a:off x="962699" y="743946"/>
            <a:ext cx="1078816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Rationale: </a:t>
            </a:r>
            <a:r>
              <a:rPr kumimoji="0" lang="en-US" sz="2400" b="0" i="0" u="none" strike="noStrike" kern="1200" cap="none" spc="0" normalizeH="0" baseline="0" noProof="0" dirty="0">
                <a:ln>
                  <a:noFill/>
                </a:ln>
                <a:solidFill>
                  <a:prstClr val="black"/>
                </a:solidFill>
                <a:effectLst/>
                <a:uLnTx/>
                <a:uFillTx/>
                <a:latin typeface="Calibri"/>
                <a:ea typeface="+mn-ea"/>
                <a:cs typeface="+mn-cs"/>
              </a:rPr>
              <a:t>English faculty and librarian constantly face struggles with student engagement, quality of student performance on their research assignments, and lack of student preparation despite extraneous efforts on the parts of the faculty and librarian to engage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E8B5FE6-8B9D-4927-B606-58408A8C70AB}"/>
              </a:ext>
            </a:extLst>
          </p:cNvPr>
          <p:cNvSpPr/>
          <p:nvPr/>
        </p:nvSpPr>
        <p:spPr>
          <a:xfrm>
            <a:off x="0" y="0"/>
            <a:ext cx="12192000" cy="584775"/>
          </a:xfrm>
          <a:prstGeom prst="rect">
            <a:avLst/>
          </a:prstGeom>
          <a:solidFill>
            <a:srgbClr val="00206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Assessment of Embedded Library Services</a:t>
            </a:r>
          </a:p>
        </p:txBody>
      </p:sp>
      <p:sp>
        <p:nvSpPr>
          <p:cNvPr id="3" name="Rectangle 2">
            <a:extLst>
              <a:ext uri="{FF2B5EF4-FFF2-40B4-BE49-F238E27FC236}">
                <a16:creationId xmlns:a16="http://schemas.microsoft.com/office/drawing/2014/main" id="{E7B7F260-B084-4996-A9D2-09A893D72749}"/>
              </a:ext>
            </a:extLst>
          </p:cNvPr>
          <p:cNvSpPr/>
          <p:nvPr/>
        </p:nvSpPr>
        <p:spPr>
          <a:xfrm>
            <a:off x="1463443" y="2682776"/>
            <a:ext cx="5204058" cy="230832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study desires to explore and trial which </a:t>
            </a:r>
            <a:r>
              <a:rPr kumimoji="0" lang="en-US" sz="2400" b="1" i="0" u="none" strike="noStrike" kern="1200" cap="none" spc="0" normalizeH="0" baseline="0" noProof="0" dirty="0">
                <a:ln>
                  <a:noFill/>
                </a:ln>
                <a:solidFill>
                  <a:prstClr val="black"/>
                </a:solidFill>
                <a:effectLst/>
                <a:uLnTx/>
                <a:uFillTx/>
                <a:latin typeface="Calibri"/>
                <a:ea typeface="+mn-ea"/>
                <a:cs typeface="+mn-cs"/>
              </a:rPr>
              <a:t>learning modality will be most effect for students </a:t>
            </a:r>
            <a:r>
              <a:rPr kumimoji="0" lang="en-US" sz="2400" b="0" i="0" u="none" strike="noStrike" kern="1200" cap="none" spc="0" normalizeH="0" baseline="0" noProof="0" dirty="0">
                <a:ln>
                  <a:noFill/>
                </a:ln>
                <a:solidFill>
                  <a:prstClr val="black"/>
                </a:solidFill>
                <a:effectLst/>
                <a:uLnTx/>
                <a:uFillTx/>
                <a:latin typeface="Calibri"/>
                <a:ea typeface="+mn-ea"/>
                <a:cs typeface="+mn-cs"/>
              </a:rPr>
              <a:t>when other factors are controlled for: </a:t>
            </a:r>
            <a:r>
              <a:rPr kumimoji="0" lang="en-US" sz="2400" b="0" i="1" u="none" strike="noStrike" kern="1200" cap="none" spc="0" normalizeH="0" baseline="0" noProof="0" dirty="0">
                <a:ln>
                  <a:noFill/>
                </a:ln>
                <a:solidFill>
                  <a:prstClr val="black"/>
                </a:solidFill>
                <a:effectLst/>
                <a:uLnTx/>
                <a:uFillTx/>
                <a:latin typeface="Calibri"/>
                <a:ea typeface="+mn-ea"/>
                <a:cs typeface="+mn-cs"/>
              </a:rPr>
              <a:t>the instructor, librarian, lesson, class and day of the week.</a:t>
            </a:r>
          </a:p>
        </p:txBody>
      </p:sp>
      <p:sp>
        <p:nvSpPr>
          <p:cNvPr id="6" name="Rectangle 5">
            <a:extLst>
              <a:ext uri="{FF2B5EF4-FFF2-40B4-BE49-F238E27FC236}">
                <a16:creationId xmlns:a16="http://schemas.microsoft.com/office/drawing/2014/main" id="{08BC5634-B1DB-4254-96B0-F2297051706E}"/>
              </a:ext>
            </a:extLst>
          </p:cNvPr>
          <p:cNvSpPr/>
          <p:nvPr/>
        </p:nvSpPr>
        <p:spPr>
          <a:xfrm>
            <a:off x="6765472" y="2428020"/>
            <a:ext cx="5361214" cy="3046988"/>
          </a:xfrm>
          <a:prstGeom prst="rect">
            <a:avLst/>
          </a:prstGeom>
          <a:solidFill>
            <a:srgbClr val="0C0E60"/>
          </a:solid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Methods: </a:t>
            </a:r>
            <a:r>
              <a:rPr kumimoji="0" lang="en-US" sz="2400" b="0" i="0" u="none" strike="noStrike" kern="1200" cap="none" spc="0" normalizeH="0" baseline="0" noProof="0" dirty="0">
                <a:ln>
                  <a:noFill/>
                </a:ln>
                <a:solidFill>
                  <a:prstClr val="white"/>
                </a:solidFill>
                <a:effectLst/>
                <a:uLnTx/>
                <a:uFillTx/>
                <a:latin typeface="Calibri"/>
                <a:ea typeface="+mn-ea"/>
                <a:cs typeface="+mn-cs"/>
              </a:rPr>
              <a:t>Three sections of English II (ENC1102) courses taught by a TCC English faculty member (</a:t>
            </a:r>
            <a:r>
              <a:rPr kumimoji="0" lang="en-US" sz="2400" b="0" i="0" u="none" strike="noStrike" kern="1200" cap="none" spc="0" normalizeH="0" baseline="0" noProof="0" dirty="0" err="1">
                <a:ln>
                  <a:noFill/>
                </a:ln>
                <a:solidFill>
                  <a:prstClr val="white"/>
                </a:solidFill>
                <a:effectLst/>
                <a:uLnTx/>
                <a:uFillTx/>
                <a:latin typeface="Calibri"/>
                <a:ea typeface="+mn-ea"/>
                <a:cs typeface="+mn-cs"/>
              </a:rPr>
              <a:t>Constantio</a:t>
            </a:r>
            <a:r>
              <a:rPr kumimoji="0" lang="en-US" sz="2400" b="0" i="0" u="none" strike="noStrike" kern="1200" cap="none" spc="0" normalizeH="0" baseline="0" noProof="0" dirty="0">
                <a:ln>
                  <a:noFill/>
                </a:ln>
                <a:solidFill>
                  <a:prstClr val="white"/>
                </a:solidFill>
                <a:effectLst/>
                <a:uLnTx/>
                <a:uFillTx/>
                <a:latin typeface="Calibri"/>
                <a:ea typeface="+mn-ea"/>
                <a:cs typeface="+mn-cs"/>
              </a:rPr>
              <a:t>) with TCC Librarian.  One section was Asynchronous, one section was Live Zoom, and one section was a flipped classroom using Live Zoom.</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282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4E1DE-6C6B-451B-8AF8-93713EAA54A3}"/>
              </a:ext>
            </a:extLst>
          </p:cNvPr>
          <p:cNvSpPr txBox="1"/>
          <p:nvPr/>
        </p:nvSpPr>
        <p:spPr>
          <a:xfrm>
            <a:off x="1254017" y="823194"/>
            <a:ext cx="10788162"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Timeline: </a:t>
            </a:r>
            <a:r>
              <a:rPr kumimoji="0" lang="en-US" sz="2400" b="0" i="0" u="none" strike="noStrike" kern="1200" cap="none" spc="0" normalizeH="0" baseline="0" noProof="0" dirty="0">
                <a:ln>
                  <a:noFill/>
                </a:ln>
                <a:solidFill>
                  <a:prstClr val="black"/>
                </a:solidFill>
                <a:effectLst/>
                <a:uLnTx/>
                <a:uFillTx/>
                <a:latin typeface="Calibri"/>
                <a:ea typeface="+mn-ea"/>
                <a:cs typeface="+mn-cs"/>
              </a:rPr>
              <a:t>Initial assessment by end of Spring 2021. Second study to be conducted in Fall 2021 time frame.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Expected outcomes</a:t>
            </a:r>
            <a:r>
              <a:rPr kumimoji="0" lang="en-US" sz="2400" b="0" i="0" u="none" strike="noStrike" kern="1200" cap="none" spc="0" normalizeH="0" baseline="0" noProof="0" dirty="0">
                <a:ln>
                  <a:noFill/>
                </a:ln>
                <a:solidFill>
                  <a:prstClr val="black"/>
                </a:solidFill>
                <a:effectLst/>
                <a:uLnTx/>
                <a:uFillTx/>
                <a:latin typeface="Calibri"/>
                <a:ea typeface="+mn-ea"/>
                <a:cs typeface="+mn-cs"/>
              </a:rPr>
              <a:t>: Higher engagement with the li</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brarian</a:t>
            </a:r>
            <a:r>
              <a:rPr kumimoji="0" lang="en-US" sz="2400" b="0" i="0" u="none" strike="noStrike" kern="1200" cap="none" spc="0" normalizeH="0" baseline="0" noProof="0" dirty="0">
                <a:ln>
                  <a:noFill/>
                </a:ln>
                <a:solidFill>
                  <a:prstClr val="black"/>
                </a:solidFill>
                <a:effectLst/>
                <a:uLnTx/>
                <a:uFillTx/>
                <a:latin typeface="Calibri"/>
                <a:ea typeface="+mn-ea"/>
                <a:cs typeface="+mn-cs"/>
              </a:rPr>
              <a:t> in the flipped classroom and asynchronous classroom environment.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Preliminary Results</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Greatest success was in the online classroom.  The data showed that the vast majority of students did well due to the greater presence of the librarian.</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 Next successful classroom environment was the flipped classroom.  The results showed slightly lower 	success rates with the students.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 The least successful format was the live Zoom class with the least exposure of students to presence of the TCC Librarian.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AC333802-B76E-4E4A-8D29-AD21E5000A5E}"/>
              </a:ext>
            </a:extLst>
          </p:cNvPr>
          <p:cNvSpPr/>
          <p:nvPr/>
        </p:nvSpPr>
        <p:spPr>
          <a:xfrm>
            <a:off x="0" y="0"/>
            <a:ext cx="12192000" cy="584775"/>
          </a:xfrm>
          <a:prstGeom prst="rect">
            <a:avLst/>
          </a:prstGeom>
          <a:solidFill>
            <a:srgbClr val="00206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Assessment of Embedded Library Services</a:t>
            </a:r>
          </a:p>
        </p:txBody>
      </p:sp>
    </p:spTree>
    <p:extLst>
      <p:ext uri="{BB962C8B-B14F-4D97-AF65-F5344CB8AC3E}">
        <p14:creationId xmlns:p14="http://schemas.microsoft.com/office/powerpoint/2010/main" val="122469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Bradbury</dc:creator>
  <cp:lastModifiedBy>Caitlin Bradbury</cp:lastModifiedBy>
  <cp:revision>1</cp:revision>
  <dcterms:created xsi:type="dcterms:W3CDTF">2024-06-10T16:21:20Z</dcterms:created>
  <dcterms:modified xsi:type="dcterms:W3CDTF">2024-06-10T16:21:58Z</dcterms:modified>
</cp:coreProperties>
</file>