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437" r:id="rId3"/>
    <p:sldId id="2797" r:id="rId4"/>
    <p:sldId id="2798" r:id="rId5"/>
    <p:sldId id="279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A79F5-9C6A-4034-BFE1-D6344BA5F9E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1D60C-FFA6-42FE-B7EA-AED7037A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4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altLang="en-US" b="0"/>
              <a:t>It is impossible for a regional economy to achieve transformation unless there is a shared regional identity and a shared vision for regional economic growth that all the partners own – both as collective and individual partners. Partners will need to align the strategies and resources of their own organizations and systems to the regional vision.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/>
              <a:t>The development of a regional identity (which is not necessarily a brand, but it can be) and the vision for regional economic growth are critical to sustaining a globally competitive region.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/>
              <a:t>The vision is especially critical to driving new </a:t>
            </a:r>
            <a:r>
              <a:rPr lang="en-US" altLang="en-US" b="0" i="1"/>
              <a:t>regional</a:t>
            </a:r>
            <a:r>
              <a:rPr lang="en-US" altLang="en-US" b="0"/>
              <a:t>  behavior and is the touchstone when a region faces challenges – something that is almost guaranteed given the wide array of interests that are represented in a regional economy.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/>
              <a:t>The vision is also the driver for regional strategies and new investments, as well as for alignment of current investments.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68595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6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1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7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7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57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1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52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0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04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1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6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7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41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52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23EEA-EECB-4440-B1B7-C07312C74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"/>
            <a:ext cx="12192000" cy="887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00980522-1286-4201-B1D7-10907E438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3626" y="279818"/>
            <a:ext cx="9168375" cy="471365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BA3B2-F963-464F-BF49-A82B4AB7C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7200" y="2209800"/>
            <a:ext cx="8737600" cy="365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A737B"/>
                </a:solidFill>
              </a:defRPr>
            </a:lvl1pPr>
            <a:lvl2pPr marL="990575" indent="-380990">
              <a:buFont typeface="Courier New" panose="02070309020205020404" pitchFamily="49" charset="0"/>
              <a:buChar char="o"/>
              <a:defRPr sz="2667">
                <a:solidFill>
                  <a:srgbClr val="6A737B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061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7">
            <a:extLst>
              <a:ext uri="{FF2B5EF4-FFF2-40B4-BE49-F238E27FC236}">
                <a16:creationId xmlns:a16="http://schemas.microsoft.com/office/drawing/2014/main" id="{6AB66B01-202F-4433-8EA1-9E209CF97DD1}"/>
              </a:ext>
            </a:extLst>
          </p:cNvPr>
          <p:cNvSpPr/>
          <p:nvPr userDrawn="1"/>
        </p:nvSpPr>
        <p:spPr bwMode="auto">
          <a:xfrm>
            <a:off x="0" y="1"/>
            <a:ext cx="12192000" cy="1803399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3064E3F3-6FD0-439F-B2F3-4750AF9A6C0C}"/>
              </a:ext>
            </a:extLst>
          </p:cNvPr>
          <p:cNvGrpSpPr/>
          <p:nvPr userDrawn="1"/>
        </p:nvGrpSpPr>
        <p:grpSpPr>
          <a:xfrm>
            <a:off x="5420764" y="6372127"/>
            <a:ext cx="1350472" cy="203200"/>
            <a:chOff x="4168751" y="2495551"/>
            <a:chExt cx="1012854" cy="152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E66BD9-6B86-4491-BDBE-8D754F2C493F}"/>
                </a:ext>
              </a:extLst>
            </p:cNvPr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720488-7F5E-4E06-921C-D964AAAC01F6}"/>
                </a:ext>
              </a:extLst>
            </p:cNvPr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5718F9-DE8B-485D-AF59-F606C16D9F49}"/>
                </a:ext>
              </a:extLst>
            </p:cNvPr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3C9063-BAC0-4E5E-9AB4-DF148FC1685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5B5834-AC1D-4DB5-8C2B-465A74C468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F86E3-CB6D-489A-87C6-E88452CBDA8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8EF16B-ED75-4F79-A907-36A21F27A98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734850-CCE2-4825-BA39-32601A40E7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5200" y="2109099"/>
            <a:ext cx="7721600" cy="13834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867" b="1">
                <a:solidFill>
                  <a:srgbClr val="002B54"/>
                </a:solidFill>
                <a:latin typeface="+mj-lt"/>
              </a:defRPr>
            </a:lvl1pPr>
          </a:lstStyle>
          <a:p>
            <a:pPr lvl="0"/>
            <a:r>
              <a:rPr lang="en-US"/>
              <a:t>Agenda Item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1E4F02D-E7F7-45FD-A4FB-135B2AB151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5200" y="3492563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3733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0141CD58-902C-4162-B5C2-99A5A0B6D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4019581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2667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Job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8A691C-AE2E-4A94-8A5B-02540024B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3227"/>
            <a:ext cx="1930400" cy="7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7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6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5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2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9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4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5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387E5C-08F6-495D-8CE3-0706F1301018}"/>
              </a:ext>
            </a:extLst>
          </p:cNvPr>
          <p:cNvSpPr/>
          <p:nvPr/>
        </p:nvSpPr>
        <p:spPr>
          <a:xfrm>
            <a:off x="5476371" y="2481484"/>
            <a:ext cx="5043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Ross Brooks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Professor, Mathematics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9C92072-F8B1-48B5-96B3-D2D1D8154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46" t="7237" r="-337" b="6828"/>
          <a:stretch/>
        </p:blipFill>
        <p:spPr>
          <a:xfrm rot="5400000">
            <a:off x="1456788" y="1354620"/>
            <a:ext cx="3987407" cy="35560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1663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A58-3E95-4209-AC68-5BD7336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279818"/>
            <a:ext cx="7655441" cy="471365"/>
          </a:xfrm>
        </p:spPr>
        <p:txBody>
          <a:bodyPr>
            <a:noAutofit/>
          </a:bodyPr>
          <a:lstStyle/>
          <a:p>
            <a:pPr algn="r"/>
            <a:r>
              <a:rPr lang="en-US"/>
              <a:t>Capstone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FC27-3147-4B75-825D-4D0A336B9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026" y="1417375"/>
            <a:ext cx="5722884" cy="4846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tx1"/>
                </a:solidFill>
              </a:rPr>
              <a:t>Project Description: </a:t>
            </a:r>
          </a:p>
          <a:p>
            <a:pPr marL="0" indent="0">
              <a:buNone/>
            </a:pPr>
            <a:endParaRPr lang="en-US" sz="2400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A concerned group of math faculty began working to research and implement strategies to </a:t>
            </a:r>
            <a:r>
              <a:rPr lang="en-US" sz="2400" b="1">
                <a:solidFill>
                  <a:schemeClr val="tx1"/>
                </a:solidFill>
              </a:rPr>
              <a:t>narrow the equity gap in gateway math courses.  </a:t>
            </a:r>
            <a:r>
              <a:rPr lang="en-US" sz="2400">
                <a:solidFill>
                  <a:schemeClr val="tx1"/>
                </a:solidFill>
              </a:rPr>
              <a:t>Equity gap data in student success rates is being used to measure the efficacy of the project.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-488731"/>
            <a:ext cx="12192000" cy="1513490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Overview: Mathematics Equity Workgroup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45656-1E6D-4E25-A991-B37CCF72F7F6}"/>
              </a:ext>
            </a:extLst>
          </p:cNvPr>
          <p:cNvSpPr txBox="1"/>
          <p:nvPr/>
        </p:nvSpPr>
        <p:spPr>
          <a:xfrm>
            <a:off x="6312910" y="1417375"/>
            <a:ext cx="528906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Rationale: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613741-FCEB-4EEC-9FEE-C1792AF4A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243" y="1952538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7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A58-3E95-4209-AC68-5BD7336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279818"/>
            <a:ext cx="7655441" cy="471365"/>
          </a:xfrm>
        </p:spPr>
        <p:txBody>
          <a:bodyPr>
            <a:noAutofit/>
          </a:bodyPr>
          <a:lstStyle/>
          <a:p>
            <a:pPr algn="r"/>
            <a:r>
              <a:rPr lang="en-US"/>
              <a:t>Capstone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FC27-3147-4B75-825D-4D0A336B9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026" y="1417375"/>
            <a:ext cx="5722884" cy="4846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tx1"/>
                </a:solidFill>
              </a:rPr>
              <a:t>Methodology: </a:t>
            </a:r>
          </a:p>
          <a:p>
            <a:pPr marL="0" indent="0">
              <a:buNone/>
            </a:pPr>
            <a:endParaRPr lang="en-US" sz="2400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Faculty in the workgroup </a:t>
            </a:r>
            <a:r>
              <a:rPr lang="en-US" sz="2400" b="1">
                <a:solidFill>
                  <a:schemeClr val="tx1"/>
                </a:solidFill>
              </a:rPr>
              <a:t>implemented a variety of strategies based on a model of equity through C.A.R.E. </a:t>
            </a:r>
          </a:p>
          <a:p>
            <a:pPr marL="0" indent="0">
              <a:buNone/>
            </a:pPr>
            <a:endParaRPr lang="en-US" sz="2400" b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chemeClr val="tx1"/>
                </a:solidFill>
              </a:rPr>
              <a:t>(Spring 2022: MAC1105 n = 121, MGF1106 n = 23, MGF1107 n = 255, STA2023 n = 46)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-244366"/>
            <a:ext cx="12192000" cy="1490932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45656-1E6D-4E25-A991-B37CCF72F7F6}"/>
              </a:ext>
            </a:extLst>
          </p:cNvPr>
          <p:cNvSpPr txBox="1"/>
          <p:nvPr/>
        </p:nvSpPr>
        <p:spPr>
          <a:xfrm>
            <a:off x="6312910" y="1417375"/>
            <a:ext cx="528906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Visualizing the Change in Gaps: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731BD8-D7A1-44C4-A2F6-E4DE6BCD7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243" y="2011912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4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47AF-75E7-4A90-8A9A-902A5F65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SUGGESTIONS FOR FURTHER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188C-50CB-4E31-BA46-EAD07726A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303" y="1417375"/>
            <a:ext cx="8164542" cy="5387336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Debriefing spring 2022 results</a:t>
            </a: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Researching fall 2022 strategies</a:t>
            </a: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Scaling initiatives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20621-1C0A-4C13-AC38-35359B4752F0}"/>
              </a:ext>
            </a:extLst>
          </p:cNvPr>
          <p:cNvSpPr txBox="1">
            <a:spLocks/>
          </p:cNvSpPr>
          <p:nvPr/>
        </p:nvSpPr>
        <p:spPr>
          <a:xfrm>
            <a:off x="0" y="-488732"/>
            <a:ext cx="12192000" cy="1466194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Future Actions</a:t>
            </a:r>
          </a:p>
        </p:txBody>
      </p:sp>
    </p:spTree>
    <p:extLst>
      <p:ext uri="{BB962C8B-B14F-4D97-AF65-F5344CB8AC3E}">
        <p14:creationId xmlns:p14="http://schemas.microsoft.com/office/powerpoint/2010/main" val="14491177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290</Words>
  <Application>Microsoft Office PowerPoint</Application>
  <PresentationFormat>Widescreen</PresentationFormat>
  <Paragraphs>53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Courier New</vt:lpstr>
      <vt:lpstr>1_Office Theme</vt:lpstr>
      <vt:lpstr>3_Office Theme</vt:lpstr>
      <vt:lpstr>PowerPoint Presentation</vt:lpstr>
      <vt:lpstr>Capstone Focus</vt:lpstr>
      <vt:lpstr>Capstone Focus</vt:lpstr>
      <vt:lpstr>SUGGESTIONS FOR FURTHER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</cp:revision>
  <dcterms:created xsi:type="dcterms:W3CDTF">2024-06-11T01:00:52Z</dcterms:created>
  <dcterms:modified xsi:type="dcterms:W3CDTF">2024-06-11T01:02:18Z</dcterms:modified>
</cp:coreProperties>
</file>