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"/>
  </p:notesMasterIdLst>
  <p:sldIdLst>
    <p:sldId id="2538" r:id="rId3"/>
    <p:sldId id="2806" r:id="rId4"/>
    <p:sldId id="2807" r:id="rId5"/>
    <p:sldId id="280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77EE2-E780-4955-9983-ADF2F37F1D9B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E6193-0C9F-4D09-9DEA-93F01AED4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64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Track applicants by term based on applicant type, race, gender, etc. and admission file completion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Reviewed applicant data for Fall 2020, Spring 2021, Fall 2021 and Spring 2022: the yield rate increased 7% from Fall 2020 to Fall 2021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2A32D1-ADE3-45D2-AD42-562972181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804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708" indent="-174708">
              <a:buFont typeface="Arial" charset="0"/>
              <a:buChar char="•"/>
            </a:pPr>
            <a:endParaRPr lang="en-US" altLang="en-US" b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268595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7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0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28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02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11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84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23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21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42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3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1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20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34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32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77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-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023EEA-EECB-4440-B1B7-C07312C74B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5"/>
            <a:ext cx="12192000" cy="887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00980522-1286-4201-B1D7-10907E438A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23626" y="279818"/>
            <a:ext cx="9168375" cy="471365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Click to Edit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BA3B2-F963-464F-BF49-A82B4AB7CE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7200" y="2209800"/>
            <a:ext cx="8737600" cy="36576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A737B"/>
                </a:solidFill>
              </a:defRPr>
            </a:lvl1pPr>
            <a:lvl2pPr marL="990575" indent="-380990">
              <a:buFont typeface="Courier New" panose="02070309020205020404" pitchFamily="49" charset="0"/>
              <a:buChar char="o"/>
              <a:defRPr sz="2667">
                <a:solidFill>
                  <a:srgbClr val="6A737B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42537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ndard 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Callout 17">
            <a:extLst>
              <a:ext uri="{FF2B5EF4-FFF2-40B4-BE49-F238E27FC236}">
                <a16:creationId xmlns:a16="http://schemas.microsoft.com/office/drawing/2014/main" id="{6AB66B01-202F-4433-8EA1-9E209CF97DD1}"/>
              </a:ext>
            </a:extLst>
          </p:cNvPr>
          <p:cNvSpPr/>
          <p:nvPr userDrawn="1"/>
        </p:nvSpPr>
        <p:spPr bwMode="auto">
          <a:xfrm>
            <a:off x="0" y="1"/>
            <a:ext cx="12192000" cy="1803399"/>
          </a:xfrm>
          <a:prstGeom prst="downArrowCallout">
            <a:avLst>
              <a:gd name="adj1" fmla="val 32676"/>
              <a:gd name="adj2" fmla="val 14109"/>
              <a:gd name="adj3" fmla="val 10498"/>
              <a:gd name="adj4" fmla="val 92638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id="{3064E3F3-6FD0-439F-B2F3-4750AF9A6C0C}"/>
              </a:ext>
            </a:extLst>
          </p:cNvPr>
          <p:cNvGrpSpPr/>
          <p:nvPr userDrawn="1"/>
        </p:nvGrpSpPr>
        <p:grpSpPr>
          <a:xfrm>
            <a:off x="5420764" y="6372127"/>
            <a:ext cx="1350472" cy="203200"/>
            <a:chOff x="4168751" y="2495551"/>
            <a:chExt cx="1012854" cy="1524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DE66BD9-6B86-4491-BDBE-8D754F2C493F}"/>
                </a:ext>
              </a:extLst>
            </p:cNvPr>
            <p:cNvSpPr/>
            <p:nvPr/>
          </p:nvSpPr>
          <p:spPr>
            <a:xfrm>
              <a:off x="4598977" y="2495551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6720488-7F5E-4E06-921C-D964AAAC01F6}"/>
                </a:ext>
              </a:extLst>
            </p:cNvPr>
            <p:cNvSpPr/>
            <p:nvPr/>
          </p:nvSpPr>
          <p:spPr>
            <a:xfrm flipV="1">
              <a:off x="4816297" y="2522221"/>
              <a:ext cx="99060" cy="990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95718F9-DE8B-485D-AF59-F606C16D9F49}"/>
                </a:ext>
              </a:extLst>
            </p:cNvPr>
            <p:cNvSpPr/>
            <p:nvPr/>
          </p:nvSpPr>
          <p:spPr>
            <a:xfrm flipV="1">
              <a:off x="4434997" y="2522221"/>
              <a:ext cx="99060" cy="990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3C9063-BAC0-4E5E-9AB4-DF148FC1685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980277" y="2531632"/>
              <a:ext cx="80239" cy="802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85B5834-AC1D-4DB5-8C2B-465A74C4689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289838" y="2531632"/>
              <a:ext cx="80239" cy="802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08F86E3-CB6D-489A-87C6-E88452CBDA8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25438" y="2543668"/>
              <a:ext cx="56167" cy="561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48EF16B-ED75-4F79-A907-36A21F27A98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168751" y="2543668"/>
              <a:ext cx="56167" cy="561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0734850-CCE2-4825-BA39-32601A40E7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35200" y="2109099"/>
            <a:ext cx="7721600" cy="13834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867" b="1">
                <a:solidFill>
                  <a:srgbClr val="002B54"/>
                </a:solidFill>
                <a:latin typeface="+mj-lt"/>
              </a:defRPr>
            </a:lvl1pPr>
          </a:lstStyle>
          <a:p>
            <a:pPr lvl="0"/>
            <a:r>
              <a:rPr lang="en-US"/>
              <a:t>Agenda Item Name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1E4F02D-E7F7-45FD-A4FB-135B2AB151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35200" y="3492563"/>
            <a:ext cx="7721600" cy="628619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en-US" sz="3733" i="0" u="none" strike="noStrike" kern="1200" cap="none" spc="0" normalizeH="0" baseline="0" noProof="0" smtClean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0141CD58-902C-4162-B5C2-99A5A0B6D4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5200" y="4019581"/>
            <a:ext cx="7721600" cy="628619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en-US" sz="2667" i="0" u="none" strike="noStrike" kern="1200" cap="none" spc="0" normalizeH="0" baseline="0" noProof="0" smtClean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/>
              <a:t>Presenter Job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8A691C-AE2E-4A94-8A5B-02540024B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43227"/>
            <a:ext cx="1930400" cy="70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8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4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07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8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63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55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7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 t="25000"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0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 t="25000"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6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387E5C-08F6-495D-8CE3-0706F1301018}"/>
              </a:ext>
            </a:extLst>
          </p:cNvPr>
          <p:cNvSpPr/>
          <p:nvPr/>
        </p:nvSpPr>
        <p:spPr>
          <a:xfrm>
            <a:off x="5223838" y="2491032"/>
            <a:ext cx="50431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Melinda Rodgers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Dean, Enrollment Services and College Registrar</a:t>
            </a:r>
          </a:p>
        </p:txBody>
      </p:sp>
      <p:pic>
        <p:nvPicPr>
          <p:cNvPr id="4" name="Picture 3" descr="A person smiling in front of a brick wall&#10;&#10;Description automatically generated">
            <a:extLst>
              <a:ext uri="{FF2B5EF4-FFF2-40B4-BE49-F238E27FC236}">
                <a16:creationId xmlns:a16="http://schemas.microsoft.com/office/drawing/2014/main" id="{1A81986B-4727-4541-A3F0-652C33B387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97" t="8084" r="12803" b="10504"/>
          <a:stretch/>
        </p:blipFill>
        <p:spPr>
          <a:xfrm>
            <a:off x="1623647" y="1447799"/>
            <a:ext cx="3200400" cy="33528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71207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2A58-3E95-4209-AC68-5BD7336C3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40" y="279818"/>
            <a:ext cx="7655441" cy="471365"/>
          </a:xfrm>
        </p:spPr>
        <p:txBody>
          <a:bodyPr>
            <a:noAutofit/>
          </a:bodyPr>
          <a:lstStyle/>
          <a:p>
            <a:pPr algn="r"/>
            <a:r>
              <a:rPr lang="en-US"/>
              <a:t>Capstone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2FC27-3147-4B75-825D-4D0A336B9B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8416" y="2006082"/>
            <a:ext cx="5743721" cy="425796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Track the student experience:</a:t>
            </a:r>
          </a:p>
          <a:p>
            <a:pPr lvl="0"/>
            <a:r>
              <a:rPr lang="en-US">
                <a:solidFill>
                  <a:schemeClr val="tx1"/>
                </a:solidFill>
              </a:rPr>
              <a:t># of applications submitted</a:t>
            </a:r>
          </a:p>
          <a:p>
            <a:pPr lvl="0"/>
            <a:r>
              <a:rPr lang="en-US">
                <a:solidFill>
                  <a:schemeClr val="tx1"/>
                </a:solidFill>
              </a:rPr>
              <a:t># of incomplete applications</a:t>
            </a:r>
          </a:p>
          <a:p>
            <a:pPr lvl="0"/>
            <a:r>
              <a:rPr lang="en-US">
                <a:solidFill>
                  <a:schemeClr val="tx1"/>
                </a:solidFill>
              </a:rPr>
              <a:t># of false applicants</a:t>
            </a:r>
          </a:p>
          <a:p>
            <a:pPr lvl="0"/>
            <a:r>
              <a:rPr lang="en-US">
                <a:solidFill>
                  <a:schemeClr val="tx1"/>
                </a:solidFill>
              </a:rPr>
              <a:t># of calls about application </a:t>
            </a:r>
          </a:p>
          <a:p>
            <a:pPr lvl="0"/>
            <a:r>
              <a:rPr lang="en-US">
                <a:solidFill>
                  <a:schemeClr val="tx1"/>
                </a:solidFill>
              </a:rPr>
              <a:t>equity minded focus on enrollment </a:t>
            </a:r>
          </a:p>
          <a:p>
            <a:pPr lvl="0"/>
            <a:r>
              <a:rPr lang="en-US">
                <a:solidFill>
                  <a:schemeClr val="tx1"/>
                </a:solidFill>
              </a:rPr>
              <a:t>residency completion </a:t>
            </a:r>
          </a:p>
          <a:p>
            <a:pPr marL="0" lvl="0" indent="0">
              <a:buNone/>
            </a:pPr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		</a:t>
            </a: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		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F11073-6045-4E32-91E2-8276819515B6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1137557"/>
          </a:xfrm>
          <a:prstGeom prst="rect">
            <a:avLst/>
          </a:prstGeom>
          <a:solidFill>
            <a:srgbClr val="0C0E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Capstone Overview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E45656-1E6D-4E25-A991-B37CCF72F7F6}"/>
              </a:ext>
            </a:extLst>
          </p:cNvPr>
          <p:cNvSpPr txBox="1"/>
          <p:nvPr/>
        </p:nvSpPr>
        <p:spPr>
          <a:xfrm>
            <a:off x="6602137" y="2090172"/>
            <a:ext cx="4999838" cy="26776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Identify and address barriers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Increase completed admissions files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Increase enrollment yield rate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Ensure minorities successfully complete the process </a:t>
            </a:r>
            <a:endParaRPr kumimoji="0" lang="en-US" sz="2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64A3C8-A7CB-4F94-A6D5-29ABF0F03139}"/>
              </a:ext>
            </a:extLst>
          </p:cNvPr>
          <p:cNvSpPr txBox="1"/>
          <p:nvPr/>
        </p:nvSpPr>
        <p:spPr>
          <a:xfrm>
            <a:off x="468923" y="1238460"/>
            <a:ext cx="11254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Workday Admissions Application: Improving the Student Experience</a:t>
            </a:r>
          </a:p>
        </p:txBody>
      </p:sp>
    </p:spTree>
    <p:extLst>
      <p:ext uri="{BB962C8B-B14F-4D97-AF65-F5344CB8AC3E}">
        <p14:creationId xmlns:p14="http://schemas.microsoft.com/office/powerpoint/2010/main" val="415900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8EC946-76A2-48B2-AEDF-CA67A6D72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294" y="1259633"/>
            <a:ext cx="9601200" cy="4964424"/>
          </a:xfrm>
        </p:spPr>
        <p:txBody>
          <a:bodyPr>
            <a:normAutofit/>
          </a:bodyPr>
          <a:lstStyle/>
          <a:p>
            <a:r>
              <a:rPr lang="en-US" sz="2400" b="1"/>
              <a:t>Developed reports </a:t>
            </a:r>
            <a:r>
              <a:rPr lang="en-US" sz="2400"/>
              <a:t>to track applicants</a:t>
            </a:r>
          </a:p>
          <a:p>
            <a:r>
              <a:rPr lang="en-US" sz="2400" b="1"/>
              <a:t>Reviewed applicant data </a:t>
            </a:r>
            <a:r>
              <a:rPr lang="en-US" sz="2400"/>
              <a:t>for prior terms: </a:t>
            </a:r>
          </a:p>
          <a:p>
            <a:pPr lvl="1"/>
            <a:r>
              <a:rPr lang="en-US" sz="2400"/>
              <a:t> </a:t>
            </a:r>
            <a:r>
              <a:rPr lang="en-US" sz="2400" i="1"/>
              <a:t>The yield rate increased</a:t>
            </a:r>
          </a:p>
          <a:p>
            <a:pPr lvl="1"/>
            <a:r>
              <a:rPr lang="en-US" sz="2400" i="1"/>
              <a:t> Applicant rates by race are similar</a:t>
            </a:r>
          </a:p>
          <a:p>
            <a:pPr lvl="1"/>
            <a:r>
              <a:rPr lang="en-US" sz="2400" i="1"/>
              <a:t> Fewer Black applicants enroll</a:t>
            </a:r>
          </a:p>
          <a:p>
            <a:r>
              <a:rPr lang="en-US" sz="2400" b="1"/>
              <a:t>Enhanced communication plan </a:t>
            </a:r>
            <a:r>
              <a:rPr lang="en-US" sz="2400"/>
              <a:t>to minority students </a:t>
            </a:r>
          </a:p>
          <a:p>
            <a:r>
              <a:rPr lang="en-US" sz="2400" b="1"/>
              <a:t>Utilized new tools </a:t>
            </a:r>
            <a:r>
              <a:rPr lang="en-US" sz="2400"/>
              <a:t>to engage prospects</a:t>
            </a:r>
          </a:p>
          <a:p>
            <a:r>
              <a:rPr lang="en-US" sz="2400" b="1"/>
              <a:t>Case management model </a:t>
            </a:r>
            <a:r>
              <a:rPr lang="en-US" sz="2400"/>
              <a:t>increased enrollment yield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D10B367-254F-4559-A8A3-75565A75037B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1137557"/>
          </a:xfrm>
          <a:prstGeom prst="rect">
            <a:avLst/>
          </a:prstGeom>
          <a:solidFill>
            <a:srgbClr val="0C0E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Capstone Results</a:t>
            </a:r>
          </a:p>
        </p:txBody>
      </p:sp>
    </p:spTree>
    <p:extLst>
      <p:ext uri="{BB962C8B-B14F-4D97-AF65-F5344CB8AC3E}">
        <p14:creationId xmlns:p14="http://schemas.microsoft.com/office/powerpoint/2010/main" val="2083049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F47AF-75E7-4A90-8A9A-902A5F65B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SUGGESTIONS FOR FURTHER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4188C-50CB-4E31-BA46-EAD07726A9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778" y="1291469"/>
            <a:ext cx="11444443" cy="562900"/>
          </a:xfrm>
        </p:spPr>
        <p:txBody>
          <a:bodyPr anchor="t">
            <a:normAutofit lnSpcReduction="10000"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 to monitor the enrollment funnel:</a:t>
            </a: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E20621-1C0A-4C13-AC38-35359B4752F0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1137557"/>
          </a:xfrm>
          <a:prstGeom prst="rect">
            <a:avLst/>
          </a:prstGeom>
          <a:solidFill>
            <a:srgbClr val="0C0E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Suggestions for Further Research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2AAA307-485A-4EE4-8B1F-8D7F6E3D0924}"/>
              </a:ext>
            </a:extLst>
          </p:cNvPr>
          <p:cNvGraphicFramePr>
            <a:graphicFrameLocks noGrp="1"/>
          </p:cNvGraphicFramePr>
          <p:nvPr/>
        </p:nvGraphicFramePr>
        <p:xfrm>
          <a:off x="439614" y="2022277"/>
          <a:ext cx="7426091" cy="26139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22175">
                  <a:extLst>
                    <a:ext uri="{9D8B030D-6E8A-4147-A177-3AD203B41FA5}">
                      <a16:colId xmlns:a16="http://schemas.microsoft.com/office/drawing/2014/main" val="2632321272"/>
                    </a:ext>
                  </a:extLst>
                </a:gridCol>
                <a:gridCol w="2003916">
                  <a:extLst>
                    <a:ext uri="{9D8B030D-6E8A-4147-A177-3AD203B41FA5}">
                      <a16:colId xmlns:a16="http://schemas.microsoft.com/office/drawing/2014/main" val="3102346177"/>
                    </a:ext>
                  </a:extLst>
                </a:gridCol>
              </a:tblGrid>
              <a:tr h="4273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Fall 2022</a:t>
                      </a:r>
                      <a:endParaRPr lang="en-US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8841" marR="5884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 of 5/3/2022</a:t>
                      </a:r>
                      <a:endParaRPr lang="en-US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8841" marR="58841" marT="0" marB="0" anchor="b"/>
                </a:tc>
                <a:extLst>
                  <a:ext uri="{0D108BD9-81ED-4DB2-BD59-A6C34878D82A}">
                    <a16:rowId xmlns:a16="http://schemas.microsoft.com/office/drawing/2014/main" val="3832660691"/>
                  </a:ext>
                </a:extLst>
              </a:tr>
              <a:tr h="4273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# of applications submitted</a:t>
                      </a:r>
                      <a:endParaRPr lang="en-US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8841" marR="588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6,051</a:t>
                      </a:r>
                      <a:endParaRPr lang="en-US" sz="1600" b="1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8841" marR="58841" marT="0" marB="0" anchor="b"/>
                </a:tc>
                <a:extLst>
                  <a:ext uri="{0D108BD9-81ED-4DB2-BD59-A6C34878D82A}">
                    <a16:rowId xmlns:a16="http://schemas.microsoft.com/office/drawing/2014/main" val="2487169341"/>
                  </a:ext>
                </a:extLst>
              </a:tr>
              <a:tr h="4273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# of incomplete applications</a:t>
                      </a:r>
                      <a:endParaRPr lang="en-US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8841" marR="588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2,830</a:t>
                      </a:r>
                      <a:endParaRPr lang="en-US" sz="1600" b="1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8841" marR="58841" marT="0" marB="0" anchor="b"/>
                </a:tc>
                <a:extLst>
                  <a:ext uri="{0D108BD9-81ED-4DB2-BD59-A6C34878D82A}">
                    <a16:rowId xmlns:a16="http://schemas.microsoft.com/office/drawing/2014/main" val="494811246"/>
                  </a:ext>
                </a:extLst>
              </a:tr>
              <a:tr h="4773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# of false applicants</a:t>
                      </a:r>
                      <a:endParaRPr lang="en-US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8841" marR="588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94</a:t>
                      </a:r>
                      <a:endParaRPr lang="en-US" sz="1600" b="1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8841" marR="58841" marT="0" marB="0" anchor="b"/>
                </a:tc>
                <a:extLst>
                  <a:ext uri="{0D108BD9-81ED-4DB2-BD59-A6C34878D82A}">
                    <a16:rowId xmlns:a16="http://schemas.microsoft.com/office/drawing/2014/main" val="3271670766"/>
                  </a:ext>
                </a:extLst>
              </a:tr>
              <a:tr h="4273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# of calls about application </a:t>
                      </a:r>
                    </a:p>
                  </a:txBody>
                  <a:tcPr marL="58841" marR="588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b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278</a:t>
                      </a:r>
                    </a:p>
                  </a:txBody>
                  <a:tcPr marL="58841" marR="58841" marT="0" marB="0" anchor="b"/>
                </a:tc>
                <a:extLst>
                  <a:ext uri="{0D108BD9-81ED-4DB2-BD59-A6C34878D82A}">
                    <a16:rowId xmlns:a16="http://schemas.microsoft.com/office/drawing/2014/main" val="1165026198"/>
                  </a:ext>
                </a:extLst>
              </a:tr>
              <a:tr h="4273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residency completions</a:t>
                      </a:r>
                      <a:endParaRPr lang="en-US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8841" marR="588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5,487</a:t>
                      </a:r>
                      <a:endParaRPr lang="en-US" sz="1600" b="1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8841" marR="58841" marT="0" marB="0" anchor="b"/>
                </a:tc>
                <a:extLst>
                  <a:ext uri="{0D108BD9-81ED-4DB2-BD59-A6C34878D82A}">
                    <a16:rowId xmlns:a16="http://schemas.microsoft.com/office/drawing/2014/main" val="242620173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5766062-31AD-4798-B7E5-7430176546B0}"/>
              </a:ext>
            </a:extLst>
          </p:cNvPr>
          <p:cNvGraphicFramePr>
            <a:graphicFrameLocks noGrp="1"/>
          </p:cNvGraphicFramePr>
          <p:nvPr/>
        </p:nvGraphicFramePr>
        <p:xfrm>
          <a:off x="8075934" y="2022277"/>
          <a:ext cx="3494025" cy="2568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4495">
                  <a:extLst>
                    <a:ext uri="{9D8B030D-6E8A-4147-A177-3AD203B41FA5}">
                      <a16:colId xmlns:a16="http://schemas.microsoft.com/office/drawing/2014/main" val="1626412085"/>
                    </a:ext>
                  </a:extLst>
                </a:gridCol>
                <a:gridCol w="742287">
                  <a:extLst>
                    <a:ext uri="{9D8B030D-6E8A-4147-A177-3AD203B41FA5}">
                      <a16:colId xmlns:a16="http://schemas.microsoft.com/office/drawing/2014/main" val="472823896"/>
                    </a:ext>
                  </a:extLst>
                </a:gridCol>
                <a:gridCol w="1437243">
                  <a:extLst>
                    <a:ext uri="{9D8B030D-6E8A-4147-A177-3AD203B41FA5}">
                      <a16:colId xmlns:a16="http://schemas.microsoft.com/office/drawing/2014/main" val="3905765312"/>
                    </a:ext>
                  </a:extLst>
                </a:gridCol>
              </a:tblGrid>
              <a:tr h="454119">
                <a:tc gridSpan="3">
                  <a:txBody>
                    <a:bodyPr/>
                    <a:lstStyle/>
                    <a:p>
                      <a:pPr marL="0" marR="0" lvl="0" indent="0" algn="ctr" defTabSz="60963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Equity minded focus on enrollment</a:t>
                      </a:r>
                      <a:endParaRPr lang="en-US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1252027"/>
                  </a:ext>
                </a:extLst>
              </a:tr>
              <a:tr h="3825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Race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#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Registrations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4263720"/>
                  </a:ext>
                </a:extLst>
              </a:tr>
              <a:tr h="3464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1-Black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2,063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6929759"/>
                  </a:ext>
                </a:extLst>
              </a:tr>
              <a:tr h="3464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2-Hispanic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1,174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371974597"/>
                  </a:ext>
                </a:extLst>
              </a:tr>
              <a:tr h="3464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3-White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2,402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280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61162079"/>
                  </a:ext>
                </a:extLst>
              </a:tr>
              <a:tr h="3464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4-Other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412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82737887"/>
                  </a:ext>
                </a:extLst>
              </a:tr>
              <a:tr h="3464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Total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6,051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483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56755215"/>
                  </a:ext>
                </a:extLst>
              </a:tr>
            </a:tbl>
          </a:graphicData>
        </a:graphic>
      </p:graphicFrame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0395DF7-A063-4ABC-AD4F-D393E5FCE571}"/>
              </a:ext>
            </a:extLst>
          </p:cNvPr>
          <p:cNvSpPr txBox="1">
            <a:spLocks/>
          </p:cNvSpPr>
          <p:nvPr/>
        </p:nvSpPr>
        <p:spPr>
          <a:xfrm>
            <a:off x="2226250" y="5022578"/>
            <a:ext cx="9723703" cy="105688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6A737B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63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667" kern="1200">
                <a:solidFill>
                  <a:srgbClr val="6A737B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final Fall 2022 data will be available on August 29</a:t>
            </a:r>
            <a:r>
              <a:rPr kumimoji="0" lang="en-US" altLang="en-US" sz="32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after the census date for the term.</a:t>
            </a:r>
            <a:endParaRPr kumimoji="0" lang="en-US" altLang="en-US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78797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</Words>
  <Application>Microsoft Office PowerPoint</Application>
  <PresentationFormat>Widescreen</PresentationFormat>
  <Paragraphs>67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Courier New</vt:lpstr>
      <vt:lpstr>1_Office Theme</vt:lpstr>
      <vt:lpstr>3_Office Theme</vt:lpstr>
      <vt:lpstr>PowerPoint Presentation</vt:lpstr>
      <vt:lpstr>Capstone Focus</vt:lpstr>
      <vt:lpstr>PowerPoint Presentation</vt:lpstr>
      <vt:lpstr>SUGGESTIONS FOR FURTHER RESEARCH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Caitlin Bradbury</dc:creator>
  <cp:lastModifiedBy>Caitlin Bradbury</cp:lastModifiedBy>
  <cp:revision>1</cp:revision>
  <dcterms:created xsi:type="dcterms:W3CDTF">2024-06-11T01:14:03Z</dcterms:created>
  <dcterms:modified xsi:type="dcterms:W3CDTF">2024-06-11T01:14:53Z</dcterms:modified>
</cp:coreProperties>
</file>