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3"/>
  </p:sldMasterIdLst>
  <p:notesMasterIdLst>
    <p:notesMasterId r:id="rId8"/>
  </p:notesMasterIdLst>
  <p:sldIdLst>
    <p:sldId id="3395" r:id="rId4"/>
    <p:sldId id="3574" r:id="rId5"/>
    <p:sldId id="3552" r:id="rId6"/>
    <p:sldId id="355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90" d="100"/>
          <a:sy n="90" d="100"/>
        </p:scale>
        <p:origin x="-6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E6D3-DB67-4EE7-BD49-4BE37A4BA9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E1D1F-829D-42EB-80ED-BE92D5CD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1E16F-5638-4EC0-B22E-F0707780E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37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21976-C379-4601-A305-93CBF79C4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6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1E16F-5638-4EC0-B22E-F0707780E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76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square with a letter s&#10;&#10;Description automatically generated">
            <a:extLst>
              <a:ext uri="{FF2B5EF4-FFF2-40B4-BE49-F238E27FC236}">
                <a16:creationId xmlns:a16="http://schemas.microsoft.com/office/drawing/2014/main" id="{E4C2DF4F-6C9B-F810-F4B6-8120B8E94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72" y="-7305"/>
            <a:ext cx="9174544" cy="3051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789" y="3057576"/>
            <a:ext cx="8260422" cy="21494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789" y="5316810"/>
            <a:ext cx="6644811" cy="91773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blue sign with white text&#10;&#10;Description automatically generated">
            <a:extLst>
              <a:ext uri="{FF2B5EF4-FFF2-40B4-BE49-F238E27FC236}">
                <a16:creationId xmlns:a16="http://schemas.microsoft.com/office/drawing/2014/main" id="{74E0BF40-E567-8D83-B0DF-005B087B0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6084" y="5316811"/>
            <a:ext cx="2007916" cy="12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le&#10;&#10;Description automatically generated">
            <a:extLst>
              <a:ext uri="{FF2B5EF4-FFF2-40B4-BE49-F238E27FC236}">
                <a16:creationId xmlns:a16="http://schemas.microsoft.com/office/drawing/2014/main" id="{5F77E534-D3B4-3332-D93C-68B6763EB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642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rectangle&#10;&#10;Description automatically generated">
            <a:extLst>
              <a:ext uri="{FF2B5EF4-FFF2-40B4-BE49-F238E27FC236}">
                <a16:creationId xmlns:a16="http://schemas.microsoft.com/office/drawing/2014/main" id="{C99BB907-D070-6E0D-5C84-16804F5A2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6530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971025FA-1A1A-B0A1-449F-0F6F5B3E7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933" y="-12700"/>
            <a:ext cx="9177867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554805"/>
            <a:ext cx="6102849" cy="4007672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4589464"/>
            <a:ext cx="61028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53D50D81-92DC-C307-401F-999782821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478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789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568" y="1825625"/>
            <a:ext cx="4036781" cy="3855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12EEF242-896F-FC10-3B20-3547E6888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8" y="301626"/>
            <a:ext cx="524781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789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7700" y="168592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7700" y="2509838"/>
            <a:ext cx="3887391" cy="3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4DE137F5-1BBC-4123-EA48-4AB4D1CBB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732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a screw and a screw&#10;&#10;Description automatically generated">
            <a:extLst>
              <a:ext uri="{FF2B5EF4-FFF2-40B4-BE49-F238E27FC236}">
                <a16:creationId xmlns:a16="http://schemas.microsoft.com/office/drawing/2014/main" id="{CD78BD2B-93B6-A54E-A5E7-E4455D42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66" y="-6350"/>
            <a:ext cx="9160933" cy="6870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grey text&#10;&#10;Description automatically generated with medium confidence">
            <a:extLst>
              <a:ext uri="{FF2B5EF4-FFF2-40B4-BE49-F238E27FC236}">
                <a16:creationId xmlns:a16="http://schemas.microsoft.com/office/drawing/2014/main" id="{829A33AD-D3AA-9941-D5AD-6D12FB07F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rectangle with a screw in it&#10;&#10;Description automatically generated">
            <a:extLst>
              <a:ext uri="{FF2B5EF4-FFF2-40B4-BE49-F238E27FC236}">
                <a16:creationId xmlns:a16="http://schemas.microsoft.com/office/drawing/2014/main" id="{41E9F9CF-E8D3-B4B4-AF61-90D21722E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8073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825625"/>
            <a:ext cx="80735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-930"/>
            <a:ext cx="2057400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3FD562-637A-C340-8F81-CB333C5CBD43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89" y="6543019"/>
            <a:ext cx="6950269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2057" y="6538913"/>
            <a:ext cx="1751943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8829F2ED-AB32-3076-91E4-C097E8D30F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36084" y="5716332"/>
            <a:ext cx="2007916" cy="8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2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3" r:id="rId8"/>
    <p:sldLayoutId id="2147483674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bert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B1F49-E965-9EF1-5CB7-41C3F2ED3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E972C6-77B2-3226-7654-7DB139A3CEDD}"/>
              </a:ext>
            </a:extLst>
          </p:cNvPr>
          <p:cNvSpPr/>
          <p:nvPr/>
        </p:nvSpPr>
        <p:spPr>
          <a:xfrm>
            <a:off x="4134058" y="3429000"/>
            <a:ext cx="4227890" cy="7418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b="1" dirty="0">
                <a:solidFill>
                  <a:srgbClr val="003366"/>
                </a:solidFill>
                <a:latin typeface="Barlow" pitchFamily="2" charset="77"/>
              </a:rPr>
              <a:t>Margaret Bowman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dirty="0">
                <a:solidFill>
                  <a:srgbClr val="003366"/>
                </a:solidFill>
                <a:latin typeface="Barlow" pitchFamily="2" charset="77"/>
              </a:rPr>
              <a:t>Director, Transfer Services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53C6943-237B-D7A6-7D8D-671E10C29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2" b="34052"/>
          <a:stretch/>
        </p:blipFill>
        <p:spPr>
          <a:xfrm>
            <a:off x="6423827" y="976044"/>
            <a:ext cx="2166093" cy="741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08D27E-DA2A-7E65-EA91-1F9399C6A0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41" t="4718" r="5403" b="7061"/>
          <a:stretch/>
        </p:blipFill>
        <p:spPr>
          <a:xfrm>
            <a:off x="1652587" y="2928937"/>
            <a:ext cx="1716254" cy="198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4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1A4FF7C-88AB-4EAF-AEE1-CD6440459910}"/>
              </a:ext>
            </a:extLst>
          </p:cNvPr>
          <p:cNvGrpSpPr/>
          <p:nvPr/>
        </p:nvGrpSpPr>
        <p:grpSpPr>
          <a:xfrm>
            <a:off x="4572000" y="2764133"/>
            <a:ext cx="3761378" cy="2285894"/>
            <a:chOff x="3339162" y="3627783"/>
            <a:chExt cx="5015170" cy="304785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9BDE57-5958-E3B6-A4A5-143E40597724}"/>
                </a:ext>
              </a:extLst>
            </p:cNvPr>
            <p:cNvGrpSpPr/>
            <p:nvPr/>
          </p:nvGrpSpPr>
          <p:grpSpPr>
            <a:xfrm>
              <a:off x="3339162" y="3627783"/>
              <a:ext cx="5015170" cy="3047859"/>
              <a:chOff x="4824567" y="4324351"/>
              <a:chExt cx="4329846" cy="2448756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2C07D2A-2741-652A-ADBA-19A5DECD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4567" y="4324351"/>
                <a:ext cx="4329846" cy="24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BBBB1A-3777-513F-22D9-1E776B7613BE}"/>
                  </a:ext>
                </a:extLst>
              </p:cNvPr>
              <p:cNvSpPr txBox="1"/>
              <p:nvPr/>
            </p:nvSpPr>
            <p:spPr>
              <a:xfrm>
                <a:off x="6973591" y="4970123"/>
                <a:ext cx="532028" cy="296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200" b="1" dirty="0">
                    <a:solidFill>
                      <a:srgbClr val="E5B61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tos" panose="02110004020202020204"/>
                  </a:rPr>
                  <a:t>TSC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507886-EF2F-492B-BC4D-D6C4FA932F40}"/>
                </a:ext>
              </a:extLst>
            </p:cNvPr>
            <p:cNvSpPr txBox="1"/>
            <p:nvPr/>
          </p:nvSpPr>
          <p:spPr>
            <a:xfrm>
              <a:off x="5725740" y="5953263"/>
              <a:ext cx="80124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b="1" dirty="0">
                  <a:solidFill>
                    <a:srgbClr val="E5B6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110004020202020204"/>
                </a:rPr>
                <a:t>TSC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F15A06-2A39-554E-4DEF-28A6A561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1" y="465899"/>
            <a:ext cx="7172827" cy="99417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Transfer Efficiency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F6858-4E1D-860A-2EE0-A17B13CECF7C}"/>
              </a:ext>
            </a:extLst>
          </p:cNvPr>
          <p:cNvSpPr/>
          <p:nvPr/>
        </p:nvSpPr>
        <p:spPr>
          <a:xfrm>
            <a:off x="321198" y="2274026"/>
            <a:ext cx="4107927" cy="16619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650" dirty="0">
                <a:solidFill>
                  <a:srgbClr val="003366"/>
                </a:solidFill>
                <a:latin typeface="Aptos" panose="02110004020202020204"/>
              </a:rPr>
              <a:t>Adverse university admissions decisions due to high or “excess” credit hours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650" dirty="0">
                <a:solidFill>
                  <a:srgbClr val="003366"/>
                </a:solidFill>
                <a:latin typeface="Aptos" panose="02110004020202020204"/>
              </a:rPr>
              <a:t>120% of degree (AA = 90)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650" dirty="0">
                <a:solidFill>
                  <a:srgbClr val="003366"/>
                </a:solidFill>
                <a:latin typeface="Aptos" panose="02110004020202020204"/>
              </a:rPr>
              <a:t>Inconsistent transfer policies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Redundancy of college courses/credits</a:t>
            </a:r>
          </a:p>
        </p:txBody>
      </p:sp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98B8918F-AF39-4DD3-947C-913EB1E0C6CA}"/>
              </a:ext>
            </a:extLst>
          </p:cNvPr>
          <p:cNvGraphicFramePr>
            <a:graphicFrameLocks noGrp="1"/>
          </p:cNvGraphicFramePr>
          <p:nvPr/>
        </p:nvGraphicFramePr>
        <p:xfrm>
          <a:off x="810623" y="3990354"/>
          <a:ext cx="3817618" cy="187362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17618">
                  <a:extLst>
                    <a:ext uri="{9D8B030D-6E8A-4147-A177-3AD203B41FA5}">
                      <a16:colId xmlns:a16="http://schemas.microsoft.com/office/drawing/2014/main" val="4292500803"/>
                    </a:ext>
                  </a:extLst>
                </a:gridCol>
              </a:tblGrid>
              <a:tr h="4944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5122921"/>
                  </a:ext>
                </a:extLst>
              </a:tr>
              <a:tr h="1379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Examine the transfer credit efficiency of FTIC students to: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decrease excess credit hours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university transfer rates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eliminate frustration and confusion</a:t>
                      </a:r>
                      <a:endParaRPr lang="en-US" sz="17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948192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6640AEB-3208-4748-9940-8DFAD379D5E4}"/>
              </a:ext>
            </a:extLst>
          </p:cNvPr>
          <p:cNvSpPr txBox="1"/>
          <p:nvPr/>
        </p:nvSpPr>
        <p:spPr>
          <a:xfrm>
            <a:off x="4572001" y="2280013"/>
            <a:ext cx="44069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002060"/>
                </a:solidFill>
                <a:latin typeface="Albert Sans SemiBold" pitchFamily="2" charset="0"/>
              </a:rPr>
              <a:t>Seamless  ~  Efficient  ~  Engaging  ~  Cost-effective</a:t>
            </a:r>
          </a:p>
        </p:txBody>
      </p:sp>
    </p:spTree>
    <p:extLst>
      <p:ext uri="{BB962C8B-B14F-4D97-AF65-F5344CB8AC3E}">
        <p14:creationId xmlns:p14="http://schemas.microsoft.com/office/powerpoint/2010/main" val="5413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73B80-ABA3-4F80-85DD-6CF1DFC85941}"/>
              </a:ext>
            </a:extLst>
          </p:cNvPr>
          <p:cNvSpPr txBox="1">
            <a:spLocks/>
          </p:cNvSpPr>
          <p:nvPr/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23">
              <a:defRPr/>
            </a:pPr>
            <a:r>
              <a:rPr lang="en-US" sz="3000" b="1" dirty="0">
                <a:solidFill>
                  <a:prstClr val="white"/>
                </a:solidFill>
                <a:latin typeface="Calibri"/>
              </a:rPr>
              <a:t>  </a:t>
            </a:r>
            <a:r>
              <a:rPr lang="en-US" sz="3300" b="1" dirty="0">
                <a:solidFill>
                  <a:prstClr val="white"/>
                </a:solidFill>
                <a:latin typeface="Calibri"/>
              </a:rPr>
              <a:t>Capstone</a:t>
            </a:r>
            <a:r>
              <a:rPr lang="en-US" sz="3600" b="1" dirty="0">
                <a:solidFill>
                  <a:prstClr val="white"/>
                </a:solidFill>
                <a:latin typeface="Calibri"/>
              </a:rPr>
              <a:t>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CF4D9-FB2A-5228-13F6-1222DAE86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9" y="1960679"/>
            <a:ext cx="2948390" cy="3876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F70EAA-DB98-9200-B559-8F9FE24043C7}"/>
              </a:ext>
            </a:extLst>
          </p:cNvPr>
          <p:cNvSpPr txBox="1"/>
          <p:nvPr/>
        </p:nvSpPr>
        <p:spPr>
          <a:xfrm>
            <a:off x="63696" y="1614430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40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rPr>
              <a:t>FSU Pathways (Next)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9D72C8-3ACC-4339-A8DD-2A91C5BFDDA0}"/>
              </a:ext>
            </a:extLst>
          </p:cNvPr>
          <p:cNvSpPr txBox="1"/>
          <p:nvPr/>
        </p:nvSpPr>
        <p:spPr>
          <a:xfrm rot="19596595">
            <a:off x="115296" y="3407980"/>
            <a:ext cx="267021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LOW RISK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58F571-FDAB-489C-8A8D-03BEEF486563}"/>
              </a:ext>
            </a:extLst>
          </p:cNvPr>
          <p:cNvGrpSpPr/>
          <p:nvPr/>
        </p:nvGrpSpPr>
        <p:grpSpPr>
          <a:xfrm>
            <a:off x="2928424" y="1578035"/>
            <a:ext cx="4100492" cy="4389055"/>
            <a:chOff x="3904564" y="961046"/>
            <a:chExt cx="5467323" cy="5852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EB9EB1-0415-C5FF-22C8-1701A1CDD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4564" y="3149350"/>
              <a:ext cx="5467323" cy="366376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DB29CC-7288-F506-A902-E0D501485A77}"/>
                </a:ext>
              </a:extLst>
            </p:cNvPr>
            <p:cNvSpPr txBox="1"/>
            <p:nvPr/>
          </p:nvSpPr>
          <p:spPr>
            <a:xfrm>
              <a:off x="5330485" y="961046"/>
              <a:ext cx="364549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400" dirty="0">
                  <a:solidFill>
                    <a:srgbClr val="003366">
                      <a:lumMod val="50000"/>
                    </a:srgbClr>
                  </a:solidFill>
                  <a:latin typeface="Aptos" panose="02110004020202020204"/>
                </a:rPr>
                <a:t>Aspire Elite</a:t>
              </a: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9798C3-17BE-70E5-509D-385054E45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3466" y="1604287"/>
              <a:ext cx="4270803" cy="171562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2710572-765D-4C12-AD53-D10DFFE98039}"/>
              </a:ext>
            </a:extLst>
          </p:cNvPr>
          <p:cNvSpPr txBox="1"/>
          <p:nvPr/>
        </p:nvSpPr>
        <p:spPr>
          <a:xfrm rot="19596595">
            <a:off x="3450034" y="3036585"/>
            <a:ext cx="35044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HIGHER RISK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975E87-5C89-4437-9D46-14FE0070F53F}"/>
              </a:ext>
            </a:extLst>
          </p:cNvPr>
          <p:cNvGrpSpPr/>
          <p:nvPr/>
        </p:nvGrpSpPr>
        <p:grpSpPr>
          <a:xfrm>
            <a:off x="99302" y="1616295"/>
            <a:ext cx="6806524" cy="4278796"/>
            <a:chOff x="178904" y="1063487"/>
            <a:chExt cx="8984974" cy="57050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EE1502-EB21-4603-874C-B67E0EB737B2}"/>
                </a:ext>
              </a:extLst>
            </p:cNvPr>
            <p:cNvSpPr/>
            <p:nvPr/>
          </p:nvSpPr>
          <p:spPr>
            <a:xfrm>
              <a:off x="178904" y="1063487"/>
              <a:ext cx="8984974" cy="5705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ptos" panose="02110004020202020204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AE3B567-51F6-4890-B61B-239603169442}"/>
                </a:ext>
              </a:extLst>
            </p:cNvPr>
            <p:cNvGrpSpPr/>
            <p:nvPr/>
          </p:nvGrpSpPr>
          <p:grpSpPr>
            <a:xfrm>
              <a:off x="456149" y="1363317"/>
              <a:ext cx="8459251" cy="5136874"/>
              <a:chOff x="0" y="0"/>
              <a:chExt cx="7145020" cy="373380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0ECE347-2170-49DA-89C1-C172707CA809}"/>
                  </a:ext>
                </a:extLst>
              </p:cNvPr>
              <p:cNvGrpSpPr/>
              <p:nvPr/>
            </p:nvGrpSpPr>
            <p:grpSpPr>
              <a:xfrm>
                <a:off x="95250" y="1971675"/>
                <a:ext cx="7049770" cy="1762125"/>
                <a:chOff x="72631" y="2522109"/>
                <a:chExt cx="9678751" cy="2476482"/>
              </a:xfrm>
              <a:effectLst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0F9160-6FA2-433F-B825-2E64D1F32D1B}"/>
                    </a:ext>
                  </a:extLst>
                </p:cNvPr>
                <p:cNvSpPr/>
                <p:nvPr/>
              </p:nvSpPr>
              <p:spPr>
                <a:xfrm>
                  <a:off x="151131" y="2633077"/>
                  <a:ext cx="9600251" cy="23655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srgbClr val="FFFFFF"/>
                    </a:solidFill>
                    <a:latin typeface="Aptos" panose="02110004020202020204"/>
                  </a:endParaRP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967CD1BA-7161-48C2-AD10-895981373727}"/>
                    </a:ext>
                  </a:extLst>
                </p:cNvPr>
                <p:cNvGrpSpPr/>
                <p:nvPr/>
              </p:nvGrpSpPr>
              <p:grpSpPr>
                <a:xfrm>
                  <a:off x="72631" y="2522109"/>
                  <a:ext cx="9678751" cy="2224794"/>
                  <a:chOff x="72631" y="2522109"/>
                  <a:chExt cx="9678751" cy="2224794"/>
                </a:xfrm>
                <a:solidFill>
                  <a:schemeClr val="bg1"/>
                </a:solidFill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ED234EE3-9315-47B7-B86A-4BC0F2159F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2631" y="2522109"/>
                    <a:ext cx="9678751" cy="1200318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254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F323B569-EBF0-4600-A607-AC1AA9B4F9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51131" y="3737112"/>
                    <a:ext cx="7173326" cy="1009791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254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4F598F6-265E-43A2-A3A6-FF6F24B48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6711315" cy="1609725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989F62-8A12-424C-A1B6-6FF9CF6CBBC4}"/>
              </a:ext>
            </a:extLst>
          </p:cNvPr>
          <p:cNvGrpSpPr/>
          <p:nvPr/>
        </p:nvGrpSpPr>
        <p:grpSpPr>
          <a:xfrm>
            <a:off x="1064" y="1578035"/>
            <a:ext cx="7104586" cy="4398066"/>
            <a:chOff x="170582" y="1932944"/>
            <a:chExt cx="8685846" cy="4732759"/>
          </a:xfrm>
          <a:solidFill>
            <a:schemeClr val="bg1"/>
          </a:solidFill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FB26951-13B7-49F7-8A3C-F0BC9EF5E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0582" y="1932944"/>
              <a:ext cx="6520025" cy="4732759"/>
            </a:xfrm>
            <a:prstGeom prst="rect">
              <a:avLst/>
            </a:prstGeom>
            <a:grpFill/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645395-A482-49D3-85C8-6D36D4C60477}"/>
                </a:ext>
              </a:extLst>
            </p:cNvPr>
            <p:cNvSpPr txBox="1"/>
            <p:nvPr/>
          </p:nvSpPr>
          <p:spPr>
            <a:xfrm>
              <a:off x="6603286" y="2013636"/>
              <a:ext cx="2253142" cy="46202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r>
                <a:rPr lang="en-US" sz="2100" dirty="0">
                  <a:solidFill>
                    <a:srgbClr val="003366">
                      <a:lumMod val="50000"/>
                    </a:srgbClr>
                  </a:solidFill>
                  <a:latin typeface="Aptos" panose="02110004020202020204"/>
                </a:rPr>
                <a:t>Stakeholders:  </a:t>
              </a:r>
            </a:p>
            <a:p>
              <a:pPr algn="ctr" defTabSz="685800">
                <a:defRPr/>
              </a:pPr>
              <a:r>
                <a:rPr lang="en-US" sz="2100" dirty="0">
                  <a:solidFill>
                    <a:srgbClr val="003366">
                      <a:lumMod val="50000"/>
                    </a:srgbClr>
                  </a:solidFill>
                  <a:latin typeface="Aptos" panose="02110004020202020204"/>
                </a:rPr>
                <a:t>Limited Awareness &amp;</a:t>
              </a:r>
            </a:p>
            <a:p>
              <a:pPr algn="ctr" defTabSz="685800">
                <a:defRPr/>
              </a:pPr>
              <a:r>
                <a:rPr lang="en-US" sz="2100" dirty="0">
                  <a:solidFill>
                    <a:srgbClr val="003366">
                      <a:lumMod val="50000"/>
                    </a:srgbClr>
                  </a:solidFill>
                  <a:latin typeface="Aptos" panose="02110004020202020204"/>
                </a:rPr>
                <a:t>High Interest</a:t>
              </a: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  <a:p>
              <a:pPr algn="ctr" defTabSz="685800">
                <a:defRPr/>
              </a:pPr>
              <a:endParaRPr lang="en-US" sz="1350" dirty="0">
                <a:solidFill>
                  <a:srgbClr val="003366">
                    <a:lumMod val="50000"/>
                  </a:srgbClr>
                </a:solidFill>
                <a:latin typeface="Aptos" panose="021100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1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53A7-3B49-ECC0-2D0E-C7564564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56" y="577561"/>
            <a:ext cx="7511999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Recommendations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6D1122-D18D-4176-AE62-5A9FD5B38E5F}"/>
              </a:ext>
            </a:extLst>
          </p:cNvPr>
          <p:cNvGrpSpPr/>
          <p:nvPr/>
        </p:nvGrpSpPr>
        <p:grpSpPr>
          <a:xfrm>
            <a:off x="0" y="8448346"/>
            <a:ext cx="9138258" cy="5085063"/>
            <a:chOff x="7656" y="4194589"/>
            <a:chExt cx="12184344" cy="25262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E87AB-9EAC-1223-1095-23FC486E2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6" y="4194589"/>
              <a:ext cx="12175190" cy="237831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63FF39-713C-DC6D-7015-7F7419A4479C}"/>
                </a:ext>
              </a:extLst>
            </p:cNvPr>
            <p:cNvSpPr txBox="1"/>
            <p:nvPr/>
          </p:nvSpPr>
          <p:spPr>
            <a:xfrm>
              <a:off x="292488" y="5847677"/>
              <a:ext cx="3772188" cy="321096"/>
            </a:xfrm>
            <a:custGeom>
              <a:avLst/>
              <a:gdLst>
                <a:gd name="connsiteX0" fmla="*/ 0 w 2829141"/>
                <a:gd name="connsiteY0" fmla="*/ 0 h 646331"/>
                <a:gd name="connsiteX1" fmla="*/ 2829141 w 2829141"/>
                <a:gd name="connsiteY1" fmla="*/ 0 h 646331"/>
                <a:gd name="connsiteX2" fmla="*/ 2829141 w 2829141"/>
                <a:gd name="connsiteY2" fmla="*/ 646331 h 646331"/>
                <a:gd name="connsiteX3" fmla="*/ 0 w 2829141"/>
                <a:gd name="connsiteY3" fmla="*/ 646331 h 646331"/>
                <a:gd name="connsiteX4" fmla="*/ 0 w 2829141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41" h="646331" extrusionOk="0">
                  <a:moveTo>
                    <a:pt x="0" y="0"/>
                  </a:moveTo>
                  <a:cubicBezTo>
                    <a:pt x="700084" y="42542"/>
                    <a:pt x="2347952" y="-161159"/>
                    <a:pt x="2829141" y="0"/>
                  </a:cubicBezTo>
                  <a:cubicBezTo>
                    <a:pt x="2855338" y="209174"/>
                    <a:pt x="2815712" y="506036"/>
                    <a:pt x="2829141" y="646331"/>
                  </a:cubicBezTo>
                  <a:cubicBezTo>
                    <a:pt x="2133042" y="777852"/>
                    <a:pt x="1412941" y="782893"/>
                    <a:pt x="0" y="646331"/>
                  </a:cubicBezTo>
                  <a:cubicBezTo>
                    <a:pt x="-34734" y="330339"/>
                    <a:pt x="28321" y="27811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3815051474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dirty="0">
                  <a:solidFill>
                    <a:srgbClr val="005196"/>
                  </a:solidFill>
                  <a:latin typeface="Aptos" panose="02110004020202020204"/>
                </a:rPr>
                <a:t>YEAR 1: BUILD AWARENESS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109A2D-5FE1-4412-87E3-485D83F55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03760" y="5805455"/>
              <a:ext cx="2788240" cy="91538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D6D1122-D18D-4176-AE62-5A9FD5B38E5F}"/>
              </a:ext>
            </a:extLst>
          </p:cNvPr>
          <p:cNvGrpSpPr/>
          <p:nvPr/>
        </p:nvGrpSpPr>
        <p:grpSpPr>
          <a:xfrm>
            <a:off x="13169" y="2183717"/>
            <a:ext cx="9131393" cy="3815883"/>
            <a:chOff x="16810" y="1632996"/>
            <a:chExt cx="12175190" cy="50878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9E87AB-9EAC-1223-1095-23FC486E2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10" y="1632996"/>
              <a:ext cx="12175190" cy="498267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63FF39-713C-DC6D-7015-7F7419A4479C}"/>
                </a:ext>
              </a:extLst>
            </p:cNvPr>
            <p:cNvSpPr txBox="1"/>
            <p:nvPr/>
          </p:nvSpPr>
          <p:spPr>
            <a:xfrm>
              <a:off x="271249" y="5940068"/>
              <a:ext cx="4026950" cy="492443"/>
            </a:xfrm>
            <a:custGeom>
              <a:avLst/>
              <a:gdLst>
                <a:gd name="connsiteX0" fmla="*/ 0 w 3020213"/>
                <a:gd name="connsiteY0" fmla="*/ 0 h 369332"/>
                <a:gd name="connsiteX1" fmla="*/ 3020213 w 3020213"/>
                <a:gd name="connsiteY1" fmla="*/ 0 h 369332"/>
                <a:gd name="connsiteX2" fmla="*/ 3020213 w 3020213"/>
                <a:gd name="connsiteY2" fmla="*/ 369332 h 369332"/>
                <a:gd name="connsiteX3" fmla="*/ 0 w 3020213"/>
                <a:gd name="connsiteY3" fmla="*/ 369332 h 369332"/>
                <a:gd name="connsiteX4" fmla="*/ 0 w 3020213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213" h="369332" extrusionOk="0">
                  <a:moveTo>
                    <a:pt x="0" y="0"/>
                  </a:moveTo>
                  <a:cubicBezTo>
                    <a:pt x="516583" y="42542"/>
                    <a:pt x="2654568" y="-161159"/>
                    <a:pt x="3020213" y="0"/>
                  </a:cubicBezTo>
                  <a:cubicBezTo>
                    <a:pt x="3021480" y="176131"/>
                    <a:pt x="3015094" y="289291"/>
                    <a:pt x="3020213" y="369332"/>
                  </a:cubicBezTo>
                  <a:cubicBezTo>
                    <a:pt x="1868071" y="500853"/>
                    <a:pt x="1181510" y="505894"/>
                    <a:pt x="0" y="369332"/>
                  </a:cubicBezTo>
                  <a:cubicBezTo>
                    <a:pt x="-9804" y="272308"/>
                    <a:pt x="3391" y="111974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3815051474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YEAR 1: BUILD AWARENESS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109A2D-5FE1-4412-87E3-485D83F55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03760" y="5805455"/>
              <a:ext cx="2788240" cy="915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8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SC Theme Colors">
      <a:dk1>
        <a:srgbClr val="005196"/>
      </a:dk1>
      <a:lt1>
        <a:srgbClr val="FFFFFF"/>
      </a:lt1>
      <a:dk2>
        <a:srgbClr val="003366"/>
      </a:dk2>
      <a:lt2>
        <a:srgbClr val="E5B611"/>
      </a:lt2>
      <a:accent1>
        <a:srgbClr val="659CD3"/>
      </a:accent1>
      <a:accent2>
        <a:srgbClr val="ED7D31"/>
      </a:accent2>
      <a:accent3>
        <a:srgbClr val="D1D3D3"/>
      </a:accent3>
      <a:accent4>
        <a:srgbClr val="B3900B"/>
      </a:accent4>
      <a:accent5>
        <a:srgbClr val="CE1264"/>
      </a:accent5>
      <a:accent6>
        <a:srgbClr val="B2D234"/>
      </a:accent6>
      <a:hlink>
        <a:srgbClr val="54B6E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SC 4x3 PowerPoint " id="{16702479-412B-8540-AF00-32AA140EA53A}" vid="{8977445C-BC82-4641-93DD-A58EF90FC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61E3C42243B46AA07A3A133ACD3EF" ma:contentTypeVersion="33" ma:contentTypeDescription="Create a new document." ma:contentTypeScope="" ma:versionID="fb5d5c9e8238e603f3a454f78d55f545">
  <xsd:schema xmlns:xsd="http://www.w3.org/2001/XMLSchema" xmlns:xs="http://www.w3.org/2001/XMLSchema" xmlns:p="http://schemas.microsoft.com/office/2006/metadata/properties" xmlns:ns1="http://schemas.microsoft.com/sharepoint/v3" xmlns:ns2="3b8bd7dc-5653-4dde-88f4-d69da9339f69" xmlns:ns3="b5034906-7a55-4d48-9ff4-ee9df9b5747a" targetNamespace="http://schemas.microsoft.com/office/2006/metadata/properties" ma:root="true" ma:fieldsID="a8145736466b6f7746c40ba6603b5af2" ns1:_="" ns2:_="" ns3:_="">
    <xsd:import namespace="http://schemas.microsoft.com/sharepoint/v3"/>
    <xsd:import namespace="3b8bd7dc-5653-4dde-88f4-d69da9339f69"/>
    <xsd:import namespace="b5034906-7a55-4d48-9ff4-ee9df9b5747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bd7dc-5653-4dde-88f4-d69da9339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e242e52-ccba-4062-bb1a-6203fba2962b}" ma:internalName="TaxCatchAll" ma:showField="CatchAllData" ma:web="3b8bd7dc-5653-4dde-88f4-d69da9339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34906-7a55-4d48-9ff4-ee9df9b57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bdd1448-4ee3-42d8-a517-16d509c62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Item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AB31D4-2849-4E34-913F-C5E4BE206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b8bd7dc-5653-4dde-88f4-d69da9339f69"/>
    <ds:schemaRef ds:uri="b5034906-7a55-4d48-9ff4-ee9df9b57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4EA06A-4561-43B0-8667-815B1CFDCD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TSC 4x3 PowerPoint Template (2)</Template>
  <TotalTime>10</TotalTime>
  <Words>109</Words>
  <Application>Microsoft Office PowerPoint</Application>
  <PresentationFormat>On-screen Show (4:3)</PresentationFormat>
  <Paragraphs>41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Albert Sans Black</vt:lpstr>
      <vt:lpstr>Albert Sans SemiBold</vt:lpstr>
      <vt:lpstr>Aptos</vt:lpstr>
      <vt:lpstr>Arial</vt:lpstr>
      <vt:lpstr>Barlow</vt:lpstr>
      <vt:lpstr>Calibri</vt:lpstr>
      <vt:lpstr>Office Theme</vt:lpstr>
      <vt:lpstr>PowerPoint Presentation</vt:lpstr>
      <vt:lpstr>Improving Transfer Efficiency</vt:lpstr>
      <vt:lpstr>PowerPoint Presentation</vt:lpstr>
      <vt:lpstr>Future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7</cp:revision>
  <dcterms:created xsi:type="dcterms:W3CDTF">2025-11-18T19:20:13Z</dcterms:created>
  <dcterms:modified xsi:type="dcterms:W3CDTF">2025-11-18T19:30:25Z</dcterms:modified>
</cp:coreProperties>
</file>