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8"/>
  </p:notesMasterIdLst>
  <p:sldIdLst>
    <p:sldId id="3411" r:id="rId4"/>
    <p:sldId id="3563" r:id="rId5"/>
    <p:sldId id="3578" r:id="rId6"/>
    <p:sldId id="357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5" d="100"/>
          <a:sy n="85" d="100"/>
        </p:scale>
        <p:origin x="9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6D3-DB67-4EE7-BD49-4BE37A4BA9D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1D1F-829D-42EB-80ED-BE92D5CD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1976-C379-4601-A305-93CBF79C4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6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square with a letter s&#10;&#10;Description automatically generated">
            <a:extLst>
              <a:ext uri="{FF2B5EF4-FFF2-40B4-BE49-F238E27FC236}">
                <a16:creationId xmlns:a16="http://schemas.microsoft.com/office/drawing/2014/main" id="{E4C2DF4F-6C9B-F810-F4B6-8120B8E94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72" y="-7305"/>
            <a:ext cx="9174544" cy="3051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89" y="3057576"/>
            <a:ext cx="8260422" cy="21494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89" y="5316810"/>
            <a:ext cx="6644811" cy="91773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blue sign with white text&#10;&#10;Description automatically generated">
            <a:extLst>
              <a:ext uri="{FF2B5EF4-FFF2-40B4-BE49-F238E27FC236}">
                <a16:creationId xmlns:a16="http://schemas.microsoft.com/office/drawing/2014/main" id="{74E0BF40-E567-8D83-B0DF-005B087B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084" y="5316811"/>
            <a:ext cx="2007916" cy="12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le&#10;&#10;Description automatically generated">
            <a:extLst>
              <a:ext uri="{FF2B5EF4-FFF2-40B4-BE49-F238E27FC236}">
                <a16:creationId xmlns:a16="http://schemas.microsoft.com/office/drawing/2014/main" id="{5F77E534-D3B4-3332-D93C-68B6763EB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42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rectangle&#10;&#10;Description automatically generated">
            <a:extLst>
              <a:ext uri="{FF2B5EF4-FFF2-40B4-BE49-F238E27FC236}">
                <a16:creationId xmlns:a16="http://schemas.microsoft.com/office/drawing/2014/main" id="{C99BB907-D070-6E0D-5C84-16804F5A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530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971025FA-1A1A-B0A1-449F-0F6F5B3E7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3" y="-12700"/>
            <a:ext cx="91778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554805"/>
            <a:ext cx="6102849" cy="4007672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4589464"/>
            <a:ext cx="61028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53D50D81-92DC-C307-401F-999782821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478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789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68" y="1825625"/>
            <a:ext cx="4036781" cy="3855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12EEF242-896F-FC10-3B20-3547E688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8" y="301626"/>
            <a:ext cx="5247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8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700" y="16859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7700" y="2509838"/>
            <a:ext cx="3887391" cy="3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4DE137F5-1BBC-4123-EA48-4AB4D1CB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732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crew and a screw&#10;&#10;Description automatically generated">
            <a:extLst>
              <a:ext uri="{FF2B5EF4-FFF2-40B4-BE49-F238E27FC236}">
                <a16:creationId xmlns:a16="http://schemas.microsoft.com/office/drawing/2014/main" id="{CD78BD2B-93B6-A54E-A5E7-E4455D42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6" y="-6350"/>
            <a:ext cx="9160933" cy="687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y text&#10;&#10;Description automatically generated with medium confidence">
            <a:extLst>
              <a:ext uri="{FF2B5EF4-FFF2-40B4-BE49-F238E27FC236}">
                <a16:creationId xmlns:a16="http://schemas.microsoft.com/office/drawing/2014/main" id="{829A33AD-D3AA-9941-D5AD-6D12FB07F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screw in it&#10;&#10;Description automatically generated">
            <a:extLst>
              <a:ext uri="{FF2B5EF4-FFF2-40B4-BE49-F238E27FC236}">
                <a16:creationId xmlns:a16="http://schemas.microsoft.com/office/drawing/2014/main" id="{41E9F9CF-E8D3-B4B4-AF61-90D21722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8073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825625"/>
            <a:ext cx="8073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-930"/>
            <a:ext cx="20574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FD562-637A-C340-8F81-CB333C5CBD43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89" y="6543019"/>
            <a:ext cx="6950269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057" y="6538913"/>
            <a:ext cx="1751943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829F2ED-AB32-3076-91E4-C097E8D30F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6084" y="5716332"/>
            <a:ext cx="2007916" cy="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DB9C-D668-AEFA-3E19-B6E016624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8DEE-5C3D-828B-30F3-0F98BCED74CC}"/>
              </a:ext>
            </a:extLst>
          </p:cNvPr>
          <p:cNvSpPr/>
          <p:nvPr/>
        </p:nvSpPr>
        <p:spPr>
          <a:xfrm>
            <a:off x="3639011" y="3350433"/>
            <a:ext cx="4668795" cy="741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b="1" dirty="0">
                <a:solidFill>
                  <a:srgbClr val="003366"/>
                </a:solidFill>
                <a:latin typeface="Barlow" pitchFamily="2" charset="77"/>
              </a:rPr>
              <a:t>Logan Lane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dirty="0">
                <a:solidFill>
                  <a:srgbClr val="003366"/>
                </a:solidFill>
                <a:latin typeface="Barlow" pitchFamily="2" charset="77"/>
              </a:rPr>
              <a:t>Director, Public Safety and Continuing Education, FPSI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622FC61-555B-1286-ADCF-86E9A45C4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2" b="34052"/>
          <a:stretch/>
        </p:blipFill>
        <p:spPr>
          <a:xfrm>
            <a:off x="6423827" y="976044"/>
            <a:ext cx="2166093" cy="741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4D70D-7669-F8DA-A3D1-A649097B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4" r="2030" b="10856"/>
          <a:stretch/>
        </p:blipFill>
        <p:spPr>
          <a:xfrm>
            <a:off x="1281363" y="2617823"/>
            <a:ext cx="1955132" cy="242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5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5A06-2A39-554E-4DEF-28A6A561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8" y="994019"/>
            <a:ext cx="8890093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Filling the Gap between Emergency Management Education and the Workforce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F6858-4E1D-860A-2EE0-A17B13CECF7C}"/>
              </a:ext>
            </a:extLst>
          </p:cNvPr>
          <p:cNvSpPr/>
          <p:nvPr/>
        </p:nvSpPr>
        <p:spPr>
          <a:xfrm>
            <a:off x="4447561" y="2259890"/>
            <a:ext cx="4556330" cy="228524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700" b="1" dirty="0">
                <a:solidFill>
                  <a:srgbClr val="005196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Rationale:</a:t>
            </a:r>
          </a:p>
          <a:p>
            <a:pPr defTabSz="685800">
              <a:defRPr/>
            </a:pPr>
            <a:endParaRPr lang="en-US" sz="1050" b="1" dirty="0">
              <a:solidFill>
                <a:srgbClr val="005196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 Display" panose="02110004020202020204"/>
              </a:rPr>
              <a:t>A study conducted by a group of researchers at Colorado State University reviewed the curriculum of 492 university and college degree programs.</a:t>
            </a:r>
            <a:r>
              <a:rPr lang="en-US" sz="1500" b="1" dirty="0">
                <a:solidFill>
                  <a:srgbClr val="D1D3D3">
                    <a:lumMod val="10000"/>
                  </a:srgbClr>
                </a:solidFill>
                <a:latin typeface="Aptos Display" panose="02110004020202020204"/>
              </a:rPr>
              <a:t> </a:t>
            </a: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 Display" panose="02110004020202020204"/>
              </a:rPr>
              <a:t> </a:t>
            </a:r>
            <a:r>
              <a:rPr lang="en-US" sz="1500" b="1" dirty="0">
                <a:solidFill>
                  <a:srgbClr val="D1D3D3">
                    <a:lumMod val="10000"/>
                  </a:srgbClr>
                </a:solidFill>
                <a:latin typeface="Aptos Display" panose="02110004020202020204"/>
              </a:rPr>
              <a:t>The study identified significant gaps with the Next Generation Core Competencies</a:t>
            </a: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 Display" panose="02110004020202020204"/>
              </a:rPr>
              <a:t>, for emerging accreditation standards for academic degrees, and emergency management workforce standards.</a:t>
            </a: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98B8918F-AF39-4DD3-947C-913EB1E0C6CA}"/>
              </a:ext>
            </a:extLst>
          </p:cNvPr>
          <p:cNvGraphicFramePr>
            <a:graphicFrameLocks noGrp="1"/>
          </p:cNvGraphicFramePr>
          <p:nvPr/>
        </p:nvGraphicFramePr>
        <p:xfrm>
          <a:off x="252100" y="2345614"/>
          <a:ext cx="4110731" cy="191252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0731">
                  <a:extLst>
                    <a:ext uri="{9D8B030D-6E8A-4147-A177-3AD203B41FA5}">
                      <a16:colId xmlns:a16="http://schemas.microsoft.com/office/drawing/2014/main" val="42925008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5122921"/>
                  </a:ext>
                </a:extLst>
              </a:tr>
              <a:tr h="1478188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 partnership with Florida’s Department of Emergency Management, the Florida Public Safety Institute will build out an Emergency Management Training Institution on the FPSI property located in Gadsden County.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192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EE0687-5A11-15BE-66D4-E561E5910BA1}"/>
              </a:ext>
            </a:extLst>
          </p:cNvPr>
          <p:cNvSpPr txBox="1"/>
          <p:nvPr/>
        </p:nvSpPr>
        <p:spPr>
          <a:xfrm>
            <a:off x="323850" y="4258142"/>
            <a:ext cx="47910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solidFill>
                  <a:schemeClr val="tx1">
                    <a:lumMod val="50000"/>
                  </a:schemeClr>
                </a:solidFill>
              </a:rPr>
              <a:t>This project includes: 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Mass Staging and Storage Space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 Office, Classroom, and Emergency Operation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 Center for training and deployment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 Mass sleeping and bathroom facilities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 Realistic training facilities to include, Flood,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 Fire and Building Collapse events</a:t>
            </a:r>
          </a:p>
        </p:txBody>
      </p:sp>
    </p:spTree>
    <p:extLst>
      <p:ext uri="{BB962C8B-B14F-4D97-AF65-F5344CB8AC3E}">
        <p14:creationId xmlns:p14="http://schemas.microsoft.com/office/powerpoint/2010/main" val="19360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73B80-ABA3-4F80-85DD-6CF1DFC85941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23">
              <a:defRPr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  Results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79995E-EC77-40E9-C38B-BAA59BE32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" y="1740783"/>
            <a:ext cx="6734114" cy="246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dirty="0">
                <a:solidFill>
                  <a:srgbClr val="005196"/>
                </a:solidFill>
                <a:latin typeface="Arial" panose="020B0604020202020204" pitchFamily="34" charset="0"/>
              </a:rPr>
              <a:t>Course content is fragmented across disciplines </a:t>
            </a:r>
          </a:p>
          <a:p>
            <a:pPr marL="342900" lvl="1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1500" dirty="0">
                <a:solidFill>
                  <a:srgbClr val="005196"/>
                </a:solidFill>
                <a:latin typeface="Arial" panose="020B0604020202020204" pitchFamily="34" charset="0"/>
              </a:rPr>
              <a:t>Criminal Justice, Public Health, Homeland Security, Counter-Terrorism</a:t>
            </a:r>
          </a:p>
          <a:p>
            <a:pPr marL="342900" lvl="1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500" dirty="0">
              <a:solidFill>
                <a:srgbClr val="005196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dirty="0">
                <a:solidFill>
                  <a:srgbClr val="005196"/>
                </a:solidFill>
                <a:latin typeface="Arial" panose="020B0604020202020204" pitchFamily="34" charset="0"/>
              </a:rPr>
              <a:t>Lack of alignment</a:t>
            </a:r>
            <a:r>
              <a:rPr lang="en-US" altLang="en-US" dirty="0">
                <a:solidFill>
                  <a:srgbClr val="005196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5196"/>
                </a:solidFill>
                <a:latin typeface="Arial" panose="020B0604020202020204" pitchFamily="34" charset="0"/>
              </a:rPr>
              <a:t>with workforce needs or accreditation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5196"/>
                </a:solidFill>
                <a:latin typeface="Arial" panose="020B0604020202020204" pitchFamily="34" charset="0"/>
              </a:rPr>
              <a:t> standards.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dirty="0">
              <a:solidFill>
                <a:srgbClr val="005196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dirty="0">
                <a:solidFill>
                  <a:srgbClr val="005196"/>
                </a:solidFill>
                <a:latin typeface="Arial" panose="020B0604020202020204" pitchFamily="34" charset="0"/>
              </a:rPr>
              <a:t>Raises critical questions about program consistency and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5196"/>
                </a:solidFill>
                <a:latin typeface="Arial" panose="020B0604020202020204" pitchFamily="34" charset="0"/>
              </a:rPr>
              <a:t> relevance.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dirty="0">
              <a:solidFill>
                <a:srgbClr val="005196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1331AC-298F-ECA2-B4E4-407A4B16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25" y="4142954"/>
            <a:ext cx="7086599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b="1" dirty="0">
                <a:solidFill>
                  <a:srgbClr val="005196"/>
                </a:solidFill>
                <a:latin typeface="Arial" panose="020B0604020202020204" pitchFamily="34" charset="0"/>
              </a:rPr>
              <a:t>Majority of programs do not adequately prepare students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5196"/>
                </a:solidFill>
                <a:latin typeface="Arial" panose="020B0604020202020204" pitchFamily="34" charset="0"/>
              </a:rPr>
              <a:t> for the emergency management workforce.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5196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dirty="0">
                <a:solidFill>
                  <a:srgbClr val="005196"/>
                </a:solidFill>
                <a:latin typeface="Arial" panose="020B0604020202020204" pitchFamily="34" charset="0"/>
              </a:rPr>
              <a:t>Programs offering only </a:t>
            </a:r>
            <a:r>
              <a:rPr lang="en-US" altLang="en-US" b="1" dirty="0">
                <a:solidFill>
                  <a:srgbClr val="005196"/>
                </a:solidFill>
                <a:latin typeface="Arial" panose="020B0604020202020204" pitchFamily="34" charset="0"/>
              </a:rPr>
              <a:t>0–15 credit hours</a:t>
            </a:r>
            <a:r>
              <a:rPr lang="en-US" altLang="en-US" dirty="0">
                <a:solidFill>
                  <a:srgbClr val="005196"/>
                </a:solidFill>
                <a:latin typeface="Arial" panose="020B0604020202020204" pitchFamily="34" charset="0"/>
              </a:rPr>
              <a:t> in homeland security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5196"/>
                </a:solidFill>
                <a:latin typeface="Arial" panose="020B0604020202020204" pitchFamily="34" charset="0"/>
              </a:rPr>
              <a:t> or emergency management are insufficient for workforce readiness.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00" dirty="0">
              <a:solidFill>
                <a:srgbClr val="00519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6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53A7-3B49-ECC0-2D0E-C7564564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4" y="743376"/>
            <a:ext cx="7511999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EA70B-D9C9-5351-AECA-2368474CB7BB}"/>
              </a:ext>
            </a:extLst>
          </p:cNvPr>
          <p:cNvSpPr txBox="1"/>
          <p:nvPr/>
        </p:nvSpPr>
        <p:spPr>
          <a:xfrm>
            <a:off x="302343" y="1421434"/>
            <a:ext cx="8841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Research the few exemplary program models identified which could serve as templates for improving future programs.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5555D-0B5B-CC16-7869-35CF49CB9B52}"/>
              </a:ext>
            </a:extLst>
          </p:cNvPr>
          <p:cNvSpPr txBox="1"/>
          <p:nvPr/>
        </p:nvSpPr>
        <p:spPr>
          <a:xfrm>
            <a:off x="4842064" y="2252619"/>
            <a:ext cx="39406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srgbClr val="005196"/>
                </a:solidFill>
                <a:latin typeface="Aptos" panose="02110004020202020204"/>
              </a:rPr>
              <a:t>Construct first phase of Florida’s Emergency Management Institute.</a:t>
            </a:r>
          </a:p>
          <a:p>
            <a:pPr defTabSz="685800">
              <a:defRPr/>
            </a:pPr>
            <a:endParaRPr lang="en-US" dirty="0">
              <a:solidFill>
                <a:srgbClr val="005196"/>
              </a:solidFill>
              <a:latin typeface="Aptos" panose="02110004020202020204"/>
            </a:endParaRPr>
          </a:p>
          <a:p>
            <a:pPr defTabSz="685800">
              <a:defRPr/>
            </a:pPr>
            <a:r>
              <a:rPr lang="en-US" dirty="0">
                <a:solidFill>
                  <a:srgbClr val="005196"/>
                </a:solidFill>
                <a:latin typeface="Aptos" panose="02110004020202020204"/>
              </a:rPr>
              <a:t>FDEM will fund the project through federal disaster preparedness funds.  </a:t>
            </a:r>
          </a:p>
          <a:p>
            <a:pPr defTabSz="685800">
              <a:defRPr/>
            </a:pPr>
            <a:endParaRPr lang="en-US" sz="1350" dirty="0">
              <a:solidFill>
                <a:srgbClr val="005196"/>
              </a:solidFill>
              <a:latin typeface="Aptos" panose="02110004020202020204"/>
            </a:endParaRPr>
          </a:p>
        </p:txBody>
      </p:sp>
      <p:pic>
        <p:nvPicPr>
          <p:cNvPr id="13" name="Picture 12" descr="A black and blue building">
            <a:extLst>
              <a:ext uri="{FF2B5EF4-FFF2-40B4-BE49-F238E27FC236}">
                <a16:creationId xmlns:a16="http://schemas.microsoft.com/office/drawing/2014/main" id="{8516077C-8218-ABB2-28C4-96C45BE3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87" y="3828847"/>
            <a:ext cx="6511414" cy="2117080"/>
          </a:xfrm>
          <a:prstGeom prst="rect">
            <a:avLst/>
          </a:prstGeom>
        </p:spPr>
      </p:pic>
      <p:pic>
        <p:nvPicPr>
          <p:cNvPr id="11" name="Picture 10" descr="A grey and white device">
            <a:extLst>
              <a:ext uri="{FF2B5EF4-FFF2-40B4-BE49-F238E27FC236}">
                <a16:creationId xmlns:a16="http://schemas.microsoft.com/office/drawing/2014/main" id="{6A31BF27-6C62-3737-5BB3-856C6A05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" y="2252619"/>
            <a:ext cx="4210664" cy="23550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6AAB3D-B563-F15B-8EE1-B6B1F1BBB6DA}"/>
              </a:ext>
            </a:extLst>
          </p:cNvPr>
          <p:cNvSpPr txBox="1"/>
          <p:nvPr/>
        </p:nvSpPr>
        <p:spPr>
          <a:xfrm>
            <a:off x="65386" y="4559096"/>
            <a:ext cx="24934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srgbClr val="005196"/>
                </a:solidFill>
                <a:latin typeface="Aptos" panose="02110004020202020204"/>
              </a:rPr>
              <a:t>This will support current TSC Emergency Management AS Degree curriculum to close the gap between degree programs and the EM workforce.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38106-6B02-CC01-B145-801BF019F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06" y="2193101"/>
            <a:ext cx="4902688" cy="3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TSC Theme Colors">
      <a:dk1>
        <a:srgbClr val="005196"/>
      </a:dk1>
      <a:lt1>
        <a:srgbClr val="FFFFFF"/>
      </a:lt1>
      <a:dk2>
        <a:srgbClr val="003366"/>
      </a:dk2>
      <a:lt2>
        <a:srgbClr val="E5B611"/>
      </a:lt2>
      <a:accent1>
        <a:srgbClr val="659CD3"/>
      </a:accent1>
      <a:accent2>
        <a:srgbClr val="ED7D31"/>
      </a:accent2>
      <a:accent3>
        <a:srgbClr val="D1D3D3"/>
      </a:accent3>
      <a:accent4>
        <a:srgbClr val="B3900B"/>
      </a:accent4>
      <a:accent5>
        <a:srgbClr val="CE1264"/>
      </a:accent5>
      <a:accent6>
        <a:srgbClr val="B2D234"/>
      </a:accent6>
      <a:hlink>
        <a:srgbClr val="54B6E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C 4x3 PowerPoint " id="{16702479-412B-8540-AF00-32AA140EA53A}" vid="{8977445C-BC82-4641-93DD-A58EF90FC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61E3C42243B46AA07A3A133ACD3EF" ma:contentTypeVersion="33" ma:contentTypeDescription="Create a new document." ma:contentTypeScope="" ma:versionID="fb5d5c9e8238e603f3a454f78d55f545">
  <xsd:schema xmlns:xsd="http://www.w3.org/2001/XMLSchema" xmlns:xs="http://www.w3.org/2001/XMLSchema" xmlns:p="http://schemas.microsoft.com/office/2006/metadata/properties" xmlns:ns1="http://schemas.microsoft.com/sharepoint/v3" xmlns:ns2="3b8bd7dc-5653-4dde-88f4-d69da9339f69" xmlns:ns3="b5034906-7a55-4d48-9ff4-ee9df9b5747a" targetNamespace="http://schemas.microsoft.com/office/2006/metadata/properties" ma:root="true" ma:fieldsID="a8145736466b6f7746c40ba6603b5af2" ns1:_="" ns2:_="" ns3:_="">
    <xsd:import namespace="http://schemas.microsoft.com/sharepoint/v3"/>
    <xsd:import namespace="3b8bd7dc-5653-4dde-88f4-d69da9339f69"/>
    <xsd:import namespace="b5034906-7a55-4d48-9ff4-ee9df9b5747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d7dc-5653-4dde-88f4-d69da93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242e52-ccba-4062-bb1a-6203fba2962b}" ma:internalName="TaxCatchAll" ma:showField="CatchAllData" ma:web="3b8bd7dc-5653-4dde-88f4-d69da93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4906-7a55-4d48-9ff4-ee9df9b57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dd1448-4ee3-42d8-a517-16d509c62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4EA06A-4561-43B0-8667-815B1CFDCD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AB31D4-2849-4E34-913F-C5E4BE20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8bd7dc-5653-4dde-88f4-d69da9339f69"/>
    <ds:schemaRef ds:uri="b5034906-7a55-4d48-9ff4-ee9df9b5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TSC 4x3 PowerPoint Template (2)</Template>
  <TotalTime>53</TotalTime>
  <Words>283</Words>
  <Application>Microsoft Office PowerPoint</Application>
  <PresentationFormat>On-screen Show 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Albert Sans Black</vt:lpstr>
      <vt:lpstr>Aptos</vt:lpstr>
      <vt:lpstr>Aptos Display</vt:lpstr>
      <vt:lpstr>Arial</vt:lpstr>
      <vt:lpstr>Barlow</vt:lpstr>
      <vt:lpstr>Calibri</vt:lpstr>
      <vt:lpstr>Office Theme</vt:lpstr>
      <vt:lpstr>PowerPoint Presentation</vt:lpstr>
      <vt:lpstr>Filling the Gap between Emergency Management Education and the Workforce</vt:lpstr>
      <vt:lpstr>PowerPoint Presentation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14</cp:revision>
  <dcterms:created xsi:type="dcterms:W3CDTF">2025-11-18T19:20:13Z</dcterms:created>
  <dcterms:modified xsi:type="dcterms:W3CDTF">2025-11-19T20:03:44Z</dcterms:modified>
</cp:coreProperties>
</file>