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3"/>
  </p:sldMasterIdLst>
  <p:notesMasterIdLst>
    <p:notesMasterId r:id="rId8"/>
  </p:notesMasterIdLst>
  <p:sldIdLst>
    <p:sldId id="3393" r:id="rId4"/>
    <p:sldId id="3524" r:id="rId5"/>
    <p:sldId id="3525" r:id="rId6"/>
    <p:sldId id="354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90" d="100"/>
          <a:sy n="90" d="100"/>
        </p:scale>
        <p:origin x="-6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4E6D3-DB67-4EE7-BD49-4BE37A4BA9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E1D1F-829D-42EB-80ED-BE92D5CD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9A72-A9CB-7B99-DD09-FF1B34802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EB6AF4-775B-1987-AB4C-85B520B3A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6466B-9D7C-2500-5A7E-4E3A6CA3E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54E2C-3327-6D28-4EC6-6EE5E1B80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21976-C379-4601-A305-93CBF79C4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1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square with a letter s&#10;&#10;Description automatically generated">
            <a:extLst>
              <a:ext uri="{FF2B5EF4-FFF2-40B4-BE49-F238E27FC236}">
                <a16:creationId xmlns:a16="http://schemas.microsoft.com/office/drawing/2014/main" id="{E4C2DF4F-6C9B-F810-F4B6-8120B8E94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72" y="-7305"/>
            <a:ext cx="9174544" cy="3051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789" y="3057576"/>
            <a:ext cx="8260422" cy="21494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789" y="5316810"/>
            <a:ext cx="6644811" cy="91773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blue sign with white text&#10;&#10;Description automatically generated">
            <a:extLst>
              <a:ext uri="{FF2B5EF4-FFF2-40B4-BE49-F238E27FC236}">
                <a16:creationId xmlns:a16="http://schemas.microsoft.com/office/drawing/2014/main" id="{74E0BF40-E567-8D83-B0DF-005B087B0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6084" y="5316811"/>
            <a:ext cx="2007916" cy="12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le&#10;&#10;Description automatically generated">
            <a:extLst>
              <a:ext uri="{FF2B5EF4-FFF2-40B4-BE49-F238E27FC236}">
                <a16:creationId xmlns:a16="http://schemas.microsoft.com/office/drawing/2014/main" id="{5F77E534-D3B4-3332-D93C-68B6763EB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642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rectangle&#10;&#10;Description automatically generated">
            <a:extLst>
              <a:ext uri="{FF2B5EF4-FFF2-40B4-BE49-F238E27FC236}">
                <a16:creationId xmlns:a16="http://schemas.microsoft.com/office/drawing/2014/main" id="{C99BB907-D070-6E0D-5C84-16804F5A2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6530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7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2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971025FA-1A1A-B0A1-449F-0F6F5B3E7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933" y="-12700"/>
            <a:ext cx="9177867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554805"/>
            <a:ext cx="6102849" cy="4007672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4589464"/>
            <a:ext cx="610284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53D50D81-92DC-C307-401F-999782821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478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789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568" y="1825625"/>
            <a:ext cx="4036781" cy="3855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12EEF242-896F-FC10-3B20-3547E6888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8" y="301626"/>
            <a:ext cx="524781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789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7700" y="168592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7700" y="2509838"/>
            <a:ext cx="3887391" cy="3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4DE137F5-1BBC-4123-EA48-4AB4D1CBB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732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8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a screw and a screw&#10;&#10;Description automatically generated">
            <a:extLst>
              <a:ext uri="{FF2B5EF4-FFF2-40B4-BE49-F238E27FC236}">
                <a16:creationId xmlns:a16="http://schemas.microsoft.com/office/drawing/2014/main" id="{CD78BD2B-93B6-A54E-A5E7-E4455D42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66" y="-6350"/>
            <a:ext cx="9160933" cy="6870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grey text&#10;&#10;Description automatically generated with medium confidence">
            <a:extLst>
              <a:ext uri="{FF2B5EF4-FFF2-40B4-BE49-F238E27FC236}">
                <a16:creationId xmlns:a16="http://schemas.microsoft.com/office/drawing/2014/main" id="{829A33AD-D3AA-9941-D5AD-6D12FB07F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rectangle with a screw in it&#10;&#10;Description automatically generated">
            <a:extLst>
              <a:ext uri="{FF2B5EF4-FFF2-40B4-BE49-F238E27FC236}">
                <a16:creationId xmlns:a16="http://schemas.microsoft.com/office/drawing/2014/main" id="{41E9F9CF-E8D3-B4B4-AF61-90D21722E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8073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825625"/>
            <a:ext cx="80735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-930"/>
            <a:ext cx="2057400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3FD562-637A-C340-8F81-CB333C5CBD43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89" y="6543019"/>
            <a:ext cx="6950269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2057" y="6538913"/>
            <a:ext cx="1751943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8829F2ED-AB32-3076-91E4-C097E8D30F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36084" y="5716332"/>
            <a:ext cx="2007916" cy="8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2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3" r:id="rId8"/>
    <p:sldLayoutId id="2147483674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bert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8032A-AB7B-C0D2-E8CD-1F515E129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D5FD80-D513-73F4-3C04-3317178DEC46}"/>
              </a:ext>
            </a:extLst>
          </p:cNvPr>
          <p:cNvSpPr/>
          <p:nvPr/>
        </p:nvSpPr>
        <p:spPr>
          <a:xfrm>
            <a:off x="3436228" y="3328055"/>
            <a:ext cx="5348957" cy="7418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b="1" dirty="0">
                <a:solidFill>
                  <a:srgbClr val="003366"/>
                </a:solidFill>
                <a:latin typeface="Barlow" pitchFamily="2" charset="77"/>
              </a:rPr>
              <a:t>Kayla Dover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dirty="0">
                <a:solidFill>
                  <a:srgbClr val="003366"/>
                </a:solidFill>
                <a:latin typeface="Barlow" pitchFamily="2" charset="77"/>
              </a:rPr>
              <a:t>Case Manager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0E8AAB6-6DFC-0E0B-0E75-04BE735A4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2" b="34052"/>
          <a:stretch/>
        </p:blipFill>
        <p:spPr>
          <a:xfrm>
            <a:off x="6423827" y="976044"/>
            <a:ext cx="2166093" cy="741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AA635-F7F3-5C3C-B983-DE40584D09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194"/>
          <a:stretch/>
        </p:blipFill>
        <p:spPr>
          <a:xfrm>
            <a:off x="1115599" y="2546514"/>
            <a:ext cx="1891415" cy="2642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2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9029C-6BAC-7272-8017-B2969B4C1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897D-7008-98AE-21B2-3910FB25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8" y="994019"/>
            <a:ext cx="7172827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SOAR to the Future: Bridging Education, Support, and Community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13ECD3-3F33-59E3-EDFB-C9F04008A138}"/>
              </a:ext>
            </a:extLst>
          </p:cNvPr>
          <p:cNvSpPr/>
          <p:nvPr/>
        </p:nvSpPr>
        <p:spPr>
          <a:xfrm>
            <a:off x="4375555" y="2259888"/>
            <a:ext cx="4768445" cy="362458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700" b="1" dirty="0">
                <a:solidFill>
                  <a:srgbClr val="00519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Rationale:</a:t>
            </a:r>
          </a:p>
          <a:p>
            <a:pPr defTabSz="685800">
              <a:defRPr/>
            </a:pPr>
            <a:endParaRPr lang="en-US" sz="825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788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788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788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788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788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788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788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788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1350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r>
              <a:rPr lang="en-US" sz="1350" b="1" dirty="0">
                <a:solidFill>
                  <a:srgbClr val="005196">
                    <a:lumMod val="50000"/>
                  </a:srgbClr>
                </a:solidFill>
                <a:latin typeface="Aptos" panose="02110004020202020204"/>
              </a:rPr>
              <a:t>Data shows that support services targeting former foster youth can help improve retention and graduation rates.</a:t>
            </a:r>
          </a:p>
          <a:p>
            <a:pPr defTabSz="685800">
              <a:defRPr/>
            </a:pPr>
            <a:endParaRPr lang="en-US" sz="825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1200" b="1" i="1" dirty="0">
              <a:solidFill>
                <a:srgbClr val="005196"/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b="1" i="1" dirty="0">
              <a:solidFill>
                <a:srgbClr val="005196"/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1050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1050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1050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1050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1050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</p:txBody>
      </p:sp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5700FB1D-6708-564D-79B1-0AC4BE993E1D}"/>
              </a:ext>
            </a:extLst>
          </p:cNvPr>
          <p:cNvGraphicFramePr>
            <a:graphicFrameLocks noGrp="1"/>
          </p:cNvGraphicFramePr>
          <p:nvPr/>
        </p:nvGraphicFramePr>
        <p:xfrm>
          <a:off x="161926" y="2259888"/>
          <a:ext cx="3922259" cy="3703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22259">
                  <a:extLst>
                    <a:ext uri="{9D8B030D-6E8A-4147-A177-3AD203B41FA5}">
                      <a16:colId xmlns:a16="http://schemas.microsoft.com/office/drawing/2014/main" val="42925008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122921"/>
                  </a:ext>
                </a:extLst>
              </a:tr>
              <a:tr h="315468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Emerging Eagles </a:t>
                      </a: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is a program for students who were formerly in the child welfare system. This project focuses on rebuilding and improving the Emerging Eagles Program through three major components:</a:t>
                      </a: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400050" indent="-400050" algn="l">
                        <a:buFont typeface="+mj-lt"/>
                        <a:buAutoNum type="romanUcPeriod"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Mentorship through Leadership</a:t>
                      </a:r>
                    </a:p>
                    <a:p>
                      <a:pPr marL="400050" indent="-400050" algn="l">
                        <a:buFont typeface="+mj-lt"/>
                        <a:buAutoNum type="romanUcPeriod"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BRIDGE Conference</a:t>
                      </a:r>
                    </a:p>
                    <a:p>
                      <a:pPr marL="400050" indent="-400050" algn="l">
                        <a:buFont typeface="+mj-lt"/>
                        <a:buAutoNum type="romanUcPeriod"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Partnerships</a:t>
                      </a: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481920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7796B13-CF7D-C4E4-4E6B-16AAAAEE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" y="4696110"/>
            <a:ext cx="3278124" cy="693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E0C0E8-0B4D-3A01-48F3-F5341D435ED2}"/>
              </a:ext>
            </a:extLst>
          </p:cNvPr>
          <p:cNvSpPr/>
          <p:nvPr/>
        </p:nvSpPr>
        <p:spPr>
          <a:xfrm>
            <a:off x="4910771" y="2750431"/>
            <a:ext cx="1406340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950" b="1" spc="38" dirty="0">
                <a:ln w="0"/>
                <a:solidFill>
                  <a:srgbClr val="D1D3D3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rlow ExtraBold" panose="00000900000000000000" pitchFamily="2" charset="0"/>
              </a:rPr>
              <a:t>50%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BE110-D27F-F43F-C791-F2F74A7E8EAF}"/>
              </a:ext>
            </a:extLst>
          </p:cNvPr>
          <p:cNvSpPr/>
          <p:nvPr/>
        </p:nvSpPr>
        <p:spPr>
          <a:xfrm>
            <a:off x="6838610" y="2750431"/>
            <a:ext cx="1709853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950" b="1" spc="38" dirty="0">
                <a:ln w="0"/>
                <a:solidFill>
                  <a:srgbClr val="D1D3D3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rlow ExtraBold" panose="00000900000000000000" pitchFamily="2" charset="0"/>
              </a:rPr>
              <a:t>2-6%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0CA9EF-571E-596C-1853-0B4735552B54}"/>
              </a:ext>
            </a:extLst>
          </p:cNvPr>
          <p:cNvCxnSpPr>
            <a:cxnSpLocks/>
          </p:cNvCxnSpPr>
          <p:nvPr/>
        </p:nvCxnSpPr>
        <p:spPr>
          <a:xfrm>
            <a:off x="6617970" y="2894449"/>
            <a:ext cx="0" cy="5692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D634A9-18D3-11D7-8745-1BE7B37DC1C9}"/>
              </a:ext>
            </a:extLst>
          </p:cNvPr>
          <p:cNvSpPr txBox="1"/>
          <p:nvPr/>
        </p:nvSpPr>
        <p:spPr>
          <a:xfrm>
            <a:off x="4979246" y="3477553"/>
            <a:ext cx="114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900" i="1" dirty="0">
                <a:solidFill>
                  <a:srgbClr val="D1D3D3">
                    <a:lumMod val="75000"/>
                  </a:srgbClr>
                </a:solidFill>
                <a:latin typeface="Aptos" panose="02110004020202020204"/>
              </a:rPr>
              <a:t>Finish high school (NFYI)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297DB-D8B8-B168-F691-CEF49FB15F7D}"/>
              </a:ext>
            </a:extLst>
          </p:cNvPr>
          <p:cNvSpPr txBox="1"/>
          <p:nvPr/>
        </p:nvSpPr>
        <p:spPr>
          <a:xfrm>
            <a:off x="6936537" y="3458988"/>
            <a:ext cx="140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900" i="1" dirty="0">
                <a:solidFill>
                  <a:srgbClr val="D1D3D3">
                    <a:lumMod val="75000"/>
                  </a:srgbClr>
                </a:solidFill>
                <a:latin typeface="Aptos" panose="02110004020202020204"/>
              </a:rPr>
              <a:t>Earn a two-year degree (NFYI)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924649-AB09-1D23-FA34-983D7B36AC7D}"/>
              </a:ext>
            </a:extLst>
          </p:cNvPr>
          <p:cNvSpPr/>
          <p:nvPr/>
        </p:nvSpPr>
        <p:spPr>
          <a:xfrm>
            <a:off x="5328053" y="4454689"/>
            <a:ext cx="2579834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950" b="1" spc="38" dirty="0">
                <a:ln w="0"/>
                <a:solidFill>
                  <a:srgbClr val="005196">
                    <a:lumMod val="40000"/>
                    <a:lumOff val="6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rlow ExtraBold" panose="00000900000000000000" pitchFamily="2" charset="0"/>
              </a:rPr>
              <a:t>100 - 150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AF550E-B964-3799-A4C8-EDC32B5ACC09}"/>
              </a:ext>
            </a:extLst>
          </p:cNvPr>
          <p:cNvSpPr txBox="1"/>
          <p:nvPr/>
        </p:nvSpPr>
        <p:spPr>
          <a:xfrm>
            <a:off x="5544693" y="5181811"/>
            <a:ext cx="2146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900" i="1" dirty="0">
                <a:solidFill>
                  <a:srgbClr val="005196">
                    <a:lumMod val="40000"/>
                    <a:lumOff val="60000"/>
                  </a:srgbClr>
                </a:solidFill>
                <a:latin typeface="Aptos" panose="02110004020202020204"/>
              </a:rPr>
              <a:t>Students using DCF waiver at TSC</a:t>
            </a:r>
          </a:p>
        </p:txBody>
      </p:sp>
    </p:spTree>
    <p:extLst>
      <p:ext uri="{BB962C8B-B14F-4D97-AF65-F5344CB8AC3E}">
        <p14:creationId xmlns:p14="http://schemas.microsoft.com/office/powerpoint/2010/main" val="254047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7A51E-EF28-F0B3-0A32-8D720D660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7CEBE4-F432-AD95-8D4A-0310D0F8BA85}"/>
              </a:ext>
            </a:extLst>
          </p:cNvPr>
          <p:cNvSpPr txBox="1">
            <a:spLocks/>
          </p:cNvSpPr>
          <p:nvPr/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23">
              <a:defRPr/>
            </a:pPr>
            <a:r>
              <a:rPr lang="en-US" sz="3000" b="1" dirty="0">
                <a:solidFill>
                  <a:prstClr val="white"/>
                </a:solidFill>
                <a:latin typeface="Calibri"/>
              </a:rPr>
              <a:t>  </a:t>
            </a:r>
            <a:r>
              <a:rPr lang="en-US" sz="3300" b="1" dirty="0">
                <a:solidFill>
                  <a:prstClr val="white"/>
                </a:solidFill>
                <a:latin typeface="Calibri"/>
              </a:rPr>
              <a:t>Capstone</a:t>
            </a:r>
            <a:r>
              <a:rPr lang="en-US" sz="3600" b="1" dirty="0">
                <a:solidFill>
                  <a:prstClr val="white"/>
                </a:solidFill>
                <a:latin typeface="Calibri"/>
              </a:rPr>
              <a:t> Results</a:t>
            </a:r>
          </a:p>
        </p:txBody>
      </p:sp>
      <p:pic>
        <p:nvPicPr>
          <p:cNvPr id="4" name="Picture 3" descr="A blue and yellow text on a black background&#10;&#10;AI-generated content may be incorrect.">
            <a:extLst>
              <a:ext uri="{FF2B5EF4-FFF2-40B4-BE49-F238E27FC236}">
                <a16:creationId xmlns:a16="http://schemas.microsoft.com/office/drawing/2014/main" id="{DEFEFB87-58C4-E749-190C-5FB8F0EE9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1" y="1854217"/>
            <a:ext cx="3126312" cy="1167659"/>
          </a:xfrm>
          <a:prstGeom prst="rect">
            <a:avLst/>
          </a:prstGeom>
        </p:spPr>
      </p:pic>
      <p:pic>
        <p:nvPicPr>
          <p:cNvPr id="12" name="Picture 11" descr="A shelf with snacks and snacks on it&#10;&#10;AI-generated content may be incorrect.">
            <a:extLst>
              <a:ext uri="{FF2B5EF4-FFF2-40B4-BE49-F238E27FC236}">
                <a16:creationId xmlns:a16="http://schemas.microsoft.com/office/drawing/2014/main" id="{C69E0E8A-8379-090F-6550-297E94C7A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60" y="2276850"/>
            <a:ext cx="2261642" cy="230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8A545E-F4EB-8DD4-BA05-51468E513A5D}"/>
              </a:ext>
            </a:extLst>
          </p:cNvPr>
          <p:cNvSpPr txBox="1"/>
          <p:nvPr/>
        </p:nvSpPr>
        <p:spPr>
          <a:xfrm>
            <a:off x="836578" y="3094028"/>
            <a:ext cx="1794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500" i="1" dirty="0">
                <a:solidFill>
                  <a:srgbClr val="D1D3D3">
                    <a:lumMod val="10000"/>
                  </a:srgbClr>
                </a:solidFill>
                <a:latin typeface="Aptos" panose="02110004020202020204"/>
              </a:rPr>
              <a:t>+ Partnerships</a:t>
            </a:r>
          </a:p>
          <a:p>
            <a:pPr algn="ctr" defTabSz="685800">
              <a:defRPr/>
            </a:pPr>
            <a:r>
              <a:rPr lang="en-US" sz="1500" i="1" dirty="0">
                <a:solidFill>
                  <a:srgbClr val="D1D3D3">
                    <a:lumMod val="10000"/>
                  </a:srgbClr>
                </a:solidFill>
                <a:latin typeface="Aptos" panose="02110004020202020204"/>
              </a:rPr>
              <a:t>+ Program Visibility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4D7E3-2439-F4E2-E231-90B14BA5F9B8}"/>
              </a:ext>
            </a:extLst>
          </p:cNvPr>
          <p:cNvSpPr txBox="1"/>
          <p:nvPr/>
        </p:nvSpPr>
        <p:spPr>
          <a:xfrm>
            <a:off x="228578" y="4743316"/>
            <a:ext cx="30106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500" i="1" dirty="0">
                <a:solidFill>
                  <a:srgbClr val="D1D3D3">
                    <a:lumMod val="10000"/>
                  </a:srgbClr>
                </a:solidFill>
                <a:latin typeface="Aptos" panose="02110004020202020204"/>
              </a:rPr>
              <a:t>+ Mentorship Opportunities</a:t>
            </a:r>
          </a:p>
          <a:p>
            <a:pPr algn="ctr" defTabSz="685800">
              <a:defRPr/>
            </a:pPr>
            <a:r>
              <a:rPr lang="en-US" sz="1500" i="1" dirty="0">
                <a:solidFill>
                  <a:srgbClr val="D1D3D3">
                    <a:lumMod val="10000"/>
                  </a:srgbClr>
                </a:solidFill>
                <a:latin typeface="Aptos" panose="02110004020202020204"/>
              </a:rPr>
              <a:t>+ Leadership Experience</a:t>
            </a:r>
          </a:p>
          <a:p>
            <a:pPr algn="ctr" defTabSz="685800">
              <a:defRPr/>
            </a:pPr>
            <a:r>
              <a:rPr lang="en-US" sz="1500" i="1" dirty="0">
                <a:solidFill>
                  <a:srgbClr val="D1D3D3">
                    <a:lumMod val="10000"/>
                  </a:srgbClr>
                </a:solidFill>
                <a:latin typeface="Aptos" panose="02110004020202020204"/>
              </a:rPr>
              <a:t>+ Program Ownership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C3FEB5-A2D6-7B1A-2F98-28F2490CC96E}"/>
              </a:ext>
            </a:extLst>
          </p:cNvPr>
          <p:cNvSpPr txBox="1"/>
          <p:nvPr/>
        </p:nvSpPr>
        <p:spPr>
          <a:xfrm>
            <a:off x="4065812" y="4748499"/>
            <a:ext cx="2481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500" i="1" dirty="0">
                <a:solidFill>
                  <a:srgbClr val="D1D3D3">
                    <a:lumMod val="10000"/>
                  </a:srgbClr>
                </a:solidFill>
                <a:latin typeface="Aptos" panose="02110004020202020204"/>
              </a:rPr>
              <a:t>+ Program Participation</a:t>
            </a:r>
          </a:p>
          <a:p>
            <a:pPr algn="ctr" defTabSz="685800">
              <a:defRPr/>
            </a:pPr>
            <a:r>
              <a:rPr lang="en-US" sz="1500" i="1" dirty="0">
                <a:solidFill>
                  <a:srgbClr val="D1D3D3">
                    <a:lumMod val="10000"/>
                  </a:srgbClr>
                </a:solidFill>
                <a:latin typeface="Aptos" panose="02110004020202020204"/>
              </a:rPr>
              <a:t>+ Security &amp; Needs Met</a:t>
            </a:r>
          </a:p>
        </p:txBody>
      </p:sp>
      <p:pic>
        <p:nvPicPr>
          <p:cNvPr id="7" name="Picture 6" descr="A blue and yellow text on a black background&#10;&#10;AI-generated content may be incorrect.">
            <a:extLst>
              <a:ext uri="{FF2B5EF4-FFF2-40B4-BE49-F238E27FC236}">
                <a16:creationId xmlns:a16="http://schemas.microsoft.com/office/drawing/2014/main" id="{32DF480E-1F92-F254-43B7-58D23F5E0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9" y="3841308"/>
            <a:ext cx="3010662" cy="6368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A16884-8089-F9CF-6883-C30C4CBC6C52}"/>
              </a:ext>
            </a:extLst>
          </p:cNvPr>
          <p:cNvSpPr txBox="1"/>
          <p:nvPr/>
        </p:nvSpPr>
        <p:spPr>
          <a:xfrm>
            <a:off x="228580" y="4388046"/>
            <a:ext cx="30106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650" dirty="0">
                <a:solidFill>
                  <a:srgbClr val="E5B611"/>
                </a:solidFill>
                <a:latin typeface="Albert Sans ExtraBold" pitchFamily="2" charset="0"/>
              </a:rPr>
              <a:t>Student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252476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53A7-3B49-ECC0-2D0E-C7564564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54" y="500706"/>
            <a:ext cx="7511999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Recommendations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B36773FC-957B-60F9-5E13-2F884A0B4ED5}"/>
              </a:ext>
            </a:extLst>
          </p:cNvPr>
          <p:cNvSpPr/>
          <p:nvPr/>
        </p:nvSpPr>
        <p:spPr>
          <a:xfrm>
            <a:off x="397764" y="2523744"/>
            <a:ext cx="4174236" cy="69265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b="1" dirty="0">
                <a:solidFill>
                  <a:srgbClr val="D1D3D3">
                    <a:lumMod val="10000"/>
                  </a:srgbClr>
                </a:solidFill>
                <a:latin typeface="Aptos" panose="02110004020202020204"/>
              </a:rPr>
              <a:t>Host more life skills workshops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17B4212-737B-871A-AB9D-C89C82F539CA}"/>
              </a:ext>
            </a:extLst>
          </p:cNvPr>
          <p:cNvSpPr/>
          <p:nvPr/>
        </p:nvSpPr>
        <p:spPr>
          <a:xfrm>
            <a:off x="397764" y="4334256"/>
            <a:ext cx="7776972" cy="69265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b="1" dirty="0">
                <a:solidFill>
                  <a:srgbClr val="D1D3D3">
                    <a:lumMod val="10000"/>
                  </a:srgbClr>
                </a:solidFill>
                <a:latin typeface="Aptos" panose="02110004020202020204"/>
              </a:rPr>
              <a:t>Leverage community partnerships to increase program participation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4D2B674E-60CD-280D-E3B4-B864B137E4C6}"/>
              </a:ext>
            </a:extLst>
          </p:cNvPr>
          <p:cNvSpPr/>
          <p:nvPr/>
        </p:nvSpPr>
        <p:spPr>
          <a:xfrm>
            <a:off x="397764" y="3429000"/>
            <a:ext cx="6185916" cy="69265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b="1" dirty="0">
                <a:solidFill>
                  <a:srgbClr val="D1D3D3">
                    <a:lumMod val="10000"/>
                  </a:srgbClr>
                </a:solidFill>
                <a:latin typeface="Aptos" panose="02110004020202020204"/>
              </a:rPr>
              <a:t>Continue pursuing funding opportunities for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33A9D-0025-FE7A-AF6D-D7C45C76BCD1}"/>
              </a:ext>
            </a:extLst>
          </p:cNvPr>
          <p:cNvSpPr txBox="1"/>
          <p:nvPr/>
        </p:nvSpPr>
        <p:spPr>
          <a:xfrm>
            <a:off x="386380" y="5274134"/>
            <a:ext cx="58544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250" dirty="0">
                <a:solidFill>
                  <a:srgbClr val="E5B611"/>
                </a:solidFill>
                <a:latin typeface="Barlow ExtraBold" panose="00000900000000000000" pitchFamily="2" charset="0"/>
              </a:rPr>
              <a:t>STRIVING. OVERCOMING. ACHIEVING. RISING.</a:t>
            </a:r>
          </a:p>
        </p:txBody>
      </p:sp>
    </p:spTree>
    <p:extLst>
      <p:ext uri="{BB962C8B-B14F-4D97-AF65-F5344CB8AC3E}">
        <p14:creationId xmlns:p14="http://schemas.microsoft.com/office/powerpoint/2010/main" val="223919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SC Theme Colors">
      <a:dk1>
        <a:srgbClr val="005196"/>
      </a:dk1>
      <a:lt1>
        <a:srgbClr val="FFFFFF"/>
      </a:lt1>
      <a:dk2>
        <a:srgbClr val="003366"/>
      </a:dk2>
      <a:lt2>
        <a:srgbClr val="E5B611"/>
      </a:lt2>
      <a:accent1>
        <a:srgbClr val="659CD3"/>
      </a:accent1>
      <a:accent2>
        <a:srgbClr val="ED7D31"/>
      </a:accent2>
      <a:accent3>
        <a:srgbClr val="D1D3D3"/>
      </a:accent3>
      <a:accent4>
        <a:srgbClr val="B3900B"/>
      </a:accent4>
      <a:accent5>
        <a:srgbClr val="CE1264"/>
      </a:accent5>
      <a:accent6>
        <a:srgbClr val="B2D234"/>
      </a:accent6>
      <a:hlink>
        <a:srgbClr val="54B6E7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SC 4x3 PowerPoint " id="{16702479-412B-8540-AF00-32AA140EA53A}" vid="{8977445C-BC82-4641-93DD-A58EF90FC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61E3C42243B46AA07A3A133ACD3EF" ma:contentTypeVersion="33" ma:contentTypeDescription="Create a new document." ma:contentTypeScope="" ma:versionID="fb5d5c9e8238e603f3a454f78d55f545">
  <xsd:schema xmlns:xsd="http://www.w3.org/2001/XMLSchema" xmlns:xs="http://www.w3.org/2001/XMLSchema" xmlns:p="http://schemas.microsoft.com/office/2006/metadata/properties" xmlns:ns1="http://schemas.microsoft.com/sharepoint/v3" xmlns:ns2="3b8bd7dc-5653-4dde-88f4-d69da9339f69" xmlns:ns3="b5034906-7a55-4d48-9ff4-ee9df9b5747a" targetNamespace="http://schemas.microsoft.com/office/2006/metadata/properties" ma:root="true" ma:fieldsID="a8145736466b6f7746c40ba6603b5af2" ns1:_="" ns2:_="" ns3:_="">
    <xsd:import namespace="http://schemas.microsoft.com/sharepoint/v3"/>
    <xsd:import namespace="3b8bd7dc-5653-4dde-88f4-d69da9339f69"/>
    <xsd:import namespace="b5034906-7a55-4d48-9ff4-ee9df9b5747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bd7dc-5653-4dde-88f4-d69da9339f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ae242e52-ccba-4062-bb1a-6203fba2962b}" ma:internalName="TaxCatchAll" ma:showField="CatchAllData" ma:web="3b8bd7dc-5653-4dde-88f4-d69da9339f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34906-7a55-4d48-9ff4-ee9df9b57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bdd1448-4ee3-42d8-a517-16d509c62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Item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AB31D4-2849-4E34-913F-C5E4BE206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b8bd7dc-5653-4dde-88f4-d69da9339f69"/>
    <ds:schemaRef ds:uri="b5034906-7a55-4d48-9ff4-ee9df9b57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4EA06A-4561-43B0-8667-815B1CFDCD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TSC 4x3 PowerPoint Template (2)</Template>
  <TotalTime>3</TotalTime>
  <Words>158</Words>
  <Application>Microsoft Office PowerPoint</Application>
  <PresentationFormat>On-screen Show (4:3)</PresentationFormat>
  <Paragraphs>52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Albert Sans Black</vt:lpstr>
      <vt:lpstr>Albert Sans ExtraBold</vt:lpstr>
      <vt:lpstr>Aptos</vt:lpstr>
      <vt:lpstr>Arial</vt:lpstr>
      <vt:lpstr>Barlow</vt:lpstr>
      <vt:lpstr>Barlow ExtraBold</vt:lpstr>
      <vt:lpstr>Calibri</vt:lpstr>
      <vt:lpstr>Office Theme</vt:lpstr>
      <vt:lpstr>PowerPoint Presentation</vt:lpstr>
      <vt:lpstr>SOAR to the Future: Bridging Education, Support, and Community</vt:lpstr>
      <vt:lpstr>PowerPoint Presentation</vt:lpstr>
      <vt:lpstr>Future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2</cp:revision>
  <dcterms:created xsi:type="dcterms:W3CDTF">2025-11-18T19:20:13Z</dcterms:created>
  <dcterms:modified xsi:type="dcterms:W3CDTF">2025-11-18T19:23:42Z</dcterms:modified>
</cp:coreProperties>
</file>