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3"/>
  </p:sldMasterIdLst>
  <p:notesMasterIdLst>
    <p:notesMasterId r:id="rId8"/>
  </p:notesMasterIdLst>
  <p:sldIdLst>
    <p:sldId id="3407" r:id="rId4"/>
    <p:sldId id="3569" r:id="rId5"/>
    <p:sldId id="3570" r:id="rId6"/>
    <p:sldId id="357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85" d="100"/>
          <a:sy n="85" d="100"/>
        </p:scale>
        <p:origin x="9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4E6D3-DB67-4EE7-BD49-4BE37A4BA9D4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E1D1F-829D-42EB-80ED-BE92D5CDA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4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focus for this project was to enhance what we are doing in the Learning Commons but specifically the Algebra Corner. While we have a plethora of resources and services for students, our processes and systems could be updated to provide a more seamless experience.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new ways to incentivize students to come to the LC</a:t>
            </a:r>
          </a:p>
          <a:p>
            <a:endParaRPr lang="en-US" dirty="0"/>
          </a:p>
          <a:p>
            <a:r>
              <a:rPr lang="en-US" dirty="0"/>
              <a:t>New ways to use generative technology to enhance student engagement and success </a:t>
            </a:r>
          </a:p>
          <a:p>
            <a:endParaRPr lang="en-US" dirty="0"/>
          </a:p>
          <a:p>
            <a:r>
              <a:rPr lang="en-US" dirty="0"/>
              <a:t>Focus on doing both to assist during critical weeks.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1E16F-5638-4EC0-B22E-F0707780E2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18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9711A-F35B-04D9-EE8C-4E61C2400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C4BDB0-D955-9CEE-115B-9224801146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3B7AAB-4203-8BD6-9967-575F77D24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99C97-5964-D2E7-23E4-CF9D67F0A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21976-C379-4601-A305-93CBF79C4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47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Work with other divisions and departments to increase student access and support </a:t>
            </a:r>
            <a:r>
              <a:rPr lang="en-US" sz="1200" dirty="0">
                <a:solidFill>
                  <a:schemeClr val="accent3">
                    <a:lumMod val="10000"/>
                  </a:schemeClr>
                </a:solidFill>
              </a:rPr>
              <a:t>from other entities on campus (</a:t>
            </a:r>
            <a:r>
              <a:rPr lang="en-US" sz="1200" dirty="0" err="1">
                <a:solidFill>
                  <a:schemeClr val="accent3">
                    <a:lumMod val="10000"/>
                  </a:schemeClr>
                </a:solidFill>
              </a:rPr>
              <a:t>ie</a:t>
            </a:r>
            <a:r>
              <a:rPr lang="en-US" sz="1200" dirty="0">
                <a:solidFill>
                  <a:schemeClr val="accent3">
                    <a:lumMod val="10000"/>
                  </a:schemeClr>
                </a:solidFill>
              </a:rPr>
              <a:t> Title 3, Champions, and Success Coaches) and with Faculty involvement in workshops and reviews</a:t>
            </a:r>
            <a:endParaRPr lang="en-US" sz="1200" b="1" dirty="0">
              <a:solidFill>
                <a:schemeClr val="accent3">
                  <a:lumMod val="10000"/>
                </a:schemeClr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Improve how we market and communicate to students by having </a:t>
            </a:r>
            <a:r>
              <a:rPr lang="en-US" sz="1200" dirty="0">
                <a:solidFill>
                  <a:schemeClr val="accent3">
                    <a:lumMod val="10000"/>
                  </a:schemeClr>
                </a:solidFill>
              </a:rPr>
              <a:t>Increasing class visits and having them prior to critical times and Monthly Workshop Calendar sent to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3">
                    <a:lumMod val="10000"/>
                  </a:schemeClr>
                </a:solidFill>
              </a:rPr>
              <a:t>Workshop series on how to use Technology and AI in course work </a:t>
            </a:r>
            <a:r>
              <a:rPr lang="en-US" sz="1200" dirty="0"/>
              <a:t>Become the center for learning, understanding and using 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3">
                  <a:lumMod val="1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Rebrand and market the LC </a:t>
            </a:r>
            <a:r>
              <a:rPr lang="en-US" sz="1200" dirty="0">
                <a:solidFill>
                  <a:schemeClr val="accent3">
                    <a:lumMod val="10000"/>
                  </a:schemeClr>
                </a:solidFill>
              </a:rPr>
              <a:t>as the place to get all questions answered and as the Welcome Center of the College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1E16F-5638-4EC0-B22E-F0707780E29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96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square with a letter s&#10;&#10;Description automatically generated">
            <a:extLst>
              <a:ext uri="{FF2B5EF4-FFF2-40B4-BE49-F238E27FC236}">
                <a16:creationId xmlns:a16="http://schemas.microsoft.com/office/drawing/2014/main" id="{E4C2DF4F-6C9B-F810-F4B6-8120B8E94C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72" y="-7305"/>
            <a:ext cx="9174544" cy="3051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789" y="3057576"/>
            <a:ext cx="8260422" cy="21494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789" y="5316810"/>
            <a:ext cx="6644811" cy="91773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blue sign with white text&#10;&#10;Description automatically generated">
            <a:extLst>
              <a:ext uri="{FF2B5EF4-FFF2-40B4-BE49-F238E27FC236}">
                <a16:creationId xmlns:a16="http://schemas.microsoft.com/office/drawing/2014/main" id="{74E0BF40-E567-8D83-B0DF-005B087B0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6084" y="5316811"/>
            <a:ext cx="2007916" cy="12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1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yellow rectangle&#10;&#10;Description automatically generated">
            <a:extLst>
              <a:ext uri="{FF2B5EF4-FFF2-40B4-BE49-F238E27FC236}">
                <a16:creationId xmlns:a16="http://schemas.microsoft.com/office/drawing/2014/main" id="{5F77E534-D3B4-3332-D93C-68B6763EBC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802" y="-9144"/>
            <a:ext cx="3853996" cy="687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457200"/>
            <a:ext cx="313723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642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789" y="2057400"/>
            <a:ext cx="313723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5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rectangle&#10;&#10;Description automatically generated">
            <a:extLst>
              <a:ext uri="{FF2B5EF4-FFF2-40B4-BE49-F238E27FC236}">
                <a16:creationId xmlns:a16="http://schemas.microsoft.com/office/drawing/2014/main" id="{C99BB907-D070-6E0D-5C84-16804F5A27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802" y="-9144"/>
            <a:ext cx="3853996" cy="687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457200"/>
            <a:ext cx="313723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65308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789" y="2057400"/>
            <a:ext cx="313723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43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74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2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rectangular object with white text&#10;&#10;Description automatically generated">
            <a:extLst>
              <a:ext uri="{FF2B5EF4-FFF2-40B4-BE49-F238E27FC236}">
                <a16:creationId xmlns:a16="http://schemas.microsoft.com/office/drawing/2014/main" id="{971025FA-1A1A-B0A1-449F-0F6F5B3E7A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933" y="-12700"/>
            <a:ext cx="9177867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554805"/>
            <a:ext cx="6102849" cy="4007672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89" y="4589464"/>
            <a:ext cx="610284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3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yellow rectangular sign&#10;&#10;Description automatically generated">
            <a:extLst>
              <a:ext uri="{FF2B5EF4-FFF2-40B4-BE49-F238E27FC236}">
                <a16:creationId xmlns:a16="http://schemas.microsoft.com/office/drawing/2014/main" id="{53D50D81-92DC-C307-401F-9997828216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930"/>
            <a:ext cx="9162288" cy="1787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301626"/>
            <a:ext cx="524781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789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8568" y="1825625"/>
            <a:ext cx="4036781" cy="3855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5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yellow rectangular sign&#10;&#10;Description automatically generated">
            <a:extLst>
              <a:ext uri="{FF2B5EF4-FFF2-40B4-BE49-F238E27FC236}">
                <a16:creationId xmlns:a16="http://schemas.microsoft.com/office/drawing/2014/main" id="{12EEF242-896F-FC10-3B20-3547E6888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930"/>
            <a:ext cx="9162288" cy="1787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8" y="301626"/>
            <a:ext cx="524781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89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789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7700" y="1685926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57700" y="2509838"/>
            <a:ext cx="3887391" cy="3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7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ular sign&#10;&#10;Description automatically generated">
            <a:extLst>
              <a:ext uri="{FF2B5EF4-FFF2-40B4-BE49-F238E27FC236}">
                <a16:creationId xmlns:a16="http://schemas.microsoft.com/office/drawing/2014/main" id="{4DE137F5-1BBC-4123-EA48-4AB4D1CBB9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930"/>
            <a:ext cx="9162288" cy="1787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9" y="301626"/>
            <a:ext cx="527321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8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a screw and a screw&#10;&#10;Description automatically generated">
            <a:extLst>
              <a:ext uri="{FF2B5EF4-FFF2-40B4-BE49-F238E27FC236}">
                <a16:creationId xmlns:a16="http://schemas.microsoft.com/office/drawing/2014/main" id="{CD78BD2B-93B6-A54E-A5E7-E4455D420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66" y="-6350"/>
            <a:ext cx="9160933" cy="68707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2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grey text&#10;&#10;Description automatically generated with medium confidence">
            <a:extLst>
              <a:ext uri="{FF2B5EF4-FFF2-40B4-BE49-F238E27FC236}">
                <a16:creationId xmlns:a16="http://schemas.microsoft.com/office/drawing/2014/main" id="{829A33AD-D3AA-9941-D5AD-6D12FB07F8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6858"/>
            <a:ext cx="9162288" cy="68717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5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rectangle with a screw in it&#10;&#10;Description automatically generated">
            <a:extLst>
              <a:ext uri="{FF2B5EF4-FFF2-40B4-BE49-F238E27FC236}">
                <a16:creationId xmlns:a16="http://schemas.microsoft.com/office/drawing/2014/main" id="{41E9F9CF-E8D3-B4B4-AF61-90D21722E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44" y="-6858"/>
            <a:ext cx="9162288" cy="68717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D562-637A-C340-8F81-CB333C5CBD4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6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789" y="301626"/>
            <a:ext cx="80735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89" y="1825625"/>
            <a:ext cx="80735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-930"/>
            <a:ext cx="2057400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3FD562-637A-C340-8F81-CB333C5CBD43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1789" y="6543019"/>
            <a:ext cx="6950269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2057" y="6538913"/>
            <a:ext cx="1751943" cy="319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2487FA-08D7-D14E-955A-CB65BFD28E9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8829F2ED-AB32-3076-91E4-C097E8D30F5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36084" y="5716332"/>
            <a:ext cx="2007916" cy="82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2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3" r:id="rId8"/>
    <p:sldLayoutId id="2147483674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lbert San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255A9-3AB3-6CDE-1ACF-2AD017AE4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C024BB-B9F3-135C-195D-963BB8DE295D}"/>
              </a:ext>
            </a:extLst>
          </p:cNvPr>
          <p:cNvSpPr/>
          <p:nvPr/>
        </p:nvSpPr>
        <p:spPr>
          <a:xfrm>
            <a:off x="3813468" y="3334071"/>
            <a:ext cx="4668795" cy="74185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2700" b="1" dirty="0">
                <a:solidFill>
                  <a:srgbClr val="003366"/>
                </a:solidFill>
                <a:latin typeface="Barlow" pitchFamily="2" charset="77"/>
              </a:rPr>
              <a:t>John Salter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2700" dirty="0">
                <a:solidFill>
                  <a:srgbClr val="003366"/>
                </a:solidFill>
                <a:latin typeface="Barlow" pitchFamily="2" charset="77"/>
              </a:rPr>
              <a:t>Learning Commons Specialist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BFA8305C-53C4-89EA-A3FA-5E224A484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32" b="34052"/>
          <a:stretch/>
        </p:blipFill>
        <p:spPr>
          <a:xfrm>
            <a:off x="6423827" y="976044"/>
            <a:ext cx="2166093" cy="741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C8D73-E0FD-1F58-4548-E72D4B380B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006" r="5741"/>
          <a:stretch/>
        </p:blipFill>
        <p:spPr>
          <a:xfrm>
            <a:off x="1236722" y="2428872"/>
            <a:ext cx="2198294" cy="2807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923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B7999-43B7-1D10-FACD-EBAB49452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269BA-5790-B081-0E74-42010236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8" y="994019"/>
            <a:ext cx="7172827" cy="99417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Capstone Overview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B19A76-6EEE-4817-5C6B-6975E94AF314}"/>
              </a:ext>
            </a:extLst>
          </p:cNvPr>
          <p:cNvSpPr/>
          <p:nvPr/>
        </p:nvSpPr>
        <p:spPr>
          <a:xfrm>
            <a:off x="4375556" y="2636175"/>
            <a:ext cx="4638675" cy="32508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57175" indent="-257175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en-US" sz="1500" b="1" kern="1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Increase Access: </a:t>
            </a:r>
            <a:r>
              <a:rPr lang="en-US" sz="1500" kern="1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Provide flexible, technology-enhanced support for students with diverse needs.</a:t>
            </a:r>
          </a:p>
          <a:p>
            <a:pPr marL="257175" indent="-257175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en-US" sz="1500" b="1" kern="1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Boost Success Rates: </a:t>
            </a:r>
            <a:r>
              <a:rPr lang="en-US" sz="1500" kern="1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Improve pass rates and comprehension through personalized learning experiences.</a:t>
            </a:r>
          </a:p>
          <a:p>
            <a:pPr marL="257175" indent="-257175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en-US" sz="1500" b="1" kern="1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Promote Engagement: </a:t>
            </a:r>
            <a:r>
              <a:rPr lang="en-US" sz="1500" kern="1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Make learning interactive and relevant by integrating AI tools.</a:t>
            </a:r>
          </a:p>
          <a:p>
            <a:pPr marL="257175" indent="-257175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en-US" sz="1500" b="1" kern="1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Reduce Barriers: </a:t>
            </a:r>
            <a:r>
              <a:rPr lang="en-US" sz="1500" kern="1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AI to identify and address knowledge gaps in real-time.</a:t>
            </a:r>
            <a:endParaRPr lang="en-US" sz="1500" b="1" dirty="0">
              <a:solidFill>
                <a:schemeClr val="tx2">
                  <a:lumMod val="50000"/>
                </a:schemeClr>
              </a:solidFill>
              <a:latin typeface="Aptos" panose="02110004020202020204"/>
            </a:endParaRPr>
          </a:p>
          <a:p>
            <a:pPr defTabSz="685800">
              <a:defRPr/>
            </a:pPr>
            <a:endParaRPr lang="en-US" sz="1500" b="1" dirty="0">
              <a:solidFill>
                <a:srgbClr val="005196">
                  <a:lumMod val="50000"/>
                </a:srgbClr>
              </a:solidFill>
              <a:latin typeface="Aptos" panose="02110004020202020204"/>
            </a:endParaRPr>
          </a:p>
          <a:p>
            <a:pPr defTabSz="685800">
              <a:defRPr/>
            </a:pPr>
            <a:endParaRPr lang="en-US" sz="15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9EB7C726-B338-9546-4E35-94527A703E33}"/>
              </a:ext>
            </a:extLst>
          </p:cNvPr>
          <p:cNvGraphicFramePr>
            <a:graphicFrameLocks noGrp="1"/>
          </p:cNvGraphicFramePr>
          <p:nvPr/>
        </p:nvGraphicFramePr>
        <p:xfrm>
          <a:off x="109729" y="2259889"/>
          <a:ext cx="3974456" cy="35890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974456">
                  <a:extLst>
                    <a:ext uri="{9D8B030D-6E8A-4147-A177-3AD203B41FA5}">
                      <a16:colId xmlns:a16="http://schemas.microsoft.com/office/drawing/2014/main" val="42925008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Project Description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95122921"/>
                  </a:ext>
                </a:extLst>
              </a:tr>
              <a:tr h="3154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the pass rate of college algebra students from 65% by: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Incentivizing use of learning commons resources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Leveraging AI-adaptive tools and DESMOS technology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Fostering persistence through targeted support during critical weeks.</a:t>
                      </a:r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/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/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/>
                      <a:endParaRPr lang="en-US" sz="14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948192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952ACA2-74A9-CCAA-049D-1578CA8ECCAC}"/>
              </a:ext>
            </a:extLst>
          </p:cNvPr>
          <p:cNvSpPr txBox="1"/>
          <p:nvPr/>
        </p:nvSpPr>
        <p:spPr>
          <a:xfrm>
            <a:off x="4375555" y="2259889"/>
            <a:ext cx="4638675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Rationale</a:t>
            </a:r>
          </a:p>
        </p:txBody>
      </p:sp>
    </p:spTree>
    <p:extLst>
      <p:ext uri="{BB962C8B-B14F-4D97-AF65-F5344CB8AC3E}">
        <p14:creationId xmlns:p14="http://schemas.microsoft.com/office/powerpoint/2010/main" val="29179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B7833-91DD-5D07-09E5-6F5C624F7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E504B67-08D8-3E23-9C35-9F099882CC66}"/>
              </a:ext>
            </a:extLst>
          </p:cNvPr>
          <p:cNvSpPr txBox="1">
            <a:spLocks/>
          </p:cNvSpPr>
          <p:nvPr/>
        </p:nvSpPr>
        <p:spPr>
          <a:xfrm>
            <a:off x="0" y="857250"/>
            <a:ext cx="9144000" cy="685800"/>
          </a:xfrm>
          <a:prstGeom prst="rect">
            <a:avLst/>
          </a:prstGeom>
          <a:solidFill>
            <a:schemeClr val="tx1"/>
          </a:solidFill>
        </p:spPr>
        <p:txBody>
          <a:bodyPr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223">
              <a:defRPr/>
            </a:pPr>
            <a:r>
              <a:rPr lang="en-US" sz="3000" b="1" dirty="0">
                <a:solidFill>
                  <a:prstClr val="white"/>
                </a:solidFill>
                <a:latin typeface="Calibri"/>
              </a:rPr>
              <a:t>  </a:t>
            </a:r>
            <a:r>
              <a:rPr lang="en-US" sz="3300" b="1" dirty="0">
                <a:solidFill>
                  <a:prstClr val="white"/>
                </a:solidFill>
                <a:latin typeface="Calibri"/>
              </a:rPr>
              <a:t>Capstone</a:t>
            </a:r>
            <a:r>
              <a:rPr lang="en-US" sz="3600" b="1" dirty="0">
                <a:solidFill>
                  <a:prstClr val="white"/>
                </a:solidFill>
                <a:latin typeface="Calibri"/>
              </a:rPr>
              <a:t> Results</a:t>
            </a:r>
          </a:p>
        </p:txBody>
      </p:sp>
      <p:pic>
        <p:nvPicPr>
          <p:cNvPr id="9" name="Content Placeholder 8" descr="A graph of blue rectangular bars with white text&#10;&#10;AI-generated content may be incorrect.">
            <a:extLst>
              <a:ext uri="{FF2B5EF4-FFF2-40B4-BE49-F238E27FC236}">
                <a16:creationId xmlns:a16="http://schemas.microsoft.com/office/drawing/2014/main" id="{6EF0C887-5F06-8E97-C0C5-8EC31B162F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" y="4181385"/>
            <a:ext cx="3655763" cy="1637855"/>
          </a:xfrm>
        </p:spPr>
      </p:pic>
      <p:pic>
        <p:nvPicPr>
          <p:cNvPr id="11" name="Content Placeholder 10" descr="A graph of a number of bars&#10;&#10;AI-generated content may be incorrect.">
            <a:extLst>
              <a:ext uri="{FF2B5EF4-FFF2-40B4-BE49-F238E27FC236}">
                <a16:creationId xmlns:a16="http://schemas.microsoft.com/office/drawing/2014/main" id="{F4F90390-D600-59F7-21F7-50060F5D13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" y="2274244"/>
            <a:ext cx="3956587" cy="1618604"/>
          </a:xfrm>
        </p:spPr>
      </p:pic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6E9CFB9-536C-A39E-2634-EA1E98E55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95" y="2274244"/>
            <a:ext cx="2009518" cy="35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2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9EBF8-26D5-C202-0EB4-88CC6D48A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94E7F-F860-9289-309B-7A5FFE748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89" y="1083471"/>
            <a:ext cx="5247812" cy="994172"/>
          </a:xfrm>
        </p:spPr>
        <p:txBody>
          <a:bodyPr anchor="ctr">
            <a:normAutofit fontScale="90000"/>
          </a:bodyPr>
          <a:lstStyle/>
          <a:p>
            <a:r>
              <a:rPr lang="en-US"/>
              <a:t>Future Recommendations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0817334-D678-064A-88C9-3593FE7C3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790" y="2118122"/>
            <a:ext cx="3868340" cy="617934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Aptos" panose="020B0004020202020204" pitchFamily="34" charset="0"/>
              </a:rPr>
              <a:t>What to do next…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DCFACF-EC81-C743-F295-2041014D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790" y="2736056"/>
            <a:ext cx="3868340" cy="2763441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Aptos" panose="020B0004020202020204" pitchFamily="34" charset="0"/>
              </a:rPr>
              <a:t>Work with other divisions and departments</a:t>
            </a:r>
            <a:r>
              <a:rPr lang="en-US" sz="1800" dirty="0">
                <a:latin typeface="Aptos" panose="020B0004020202020204" pitchFamily="34" charset="0"/>
              </a:rPr>
              <a:t> to increase student access and support</a:t>
            </a:r>
          </a:p>
          <a:p>
            <a:r>
              <a:rPr lang="en-US" sz="1800" b="1" dirty="0">
                <a:latin typeface="Aptos" panose="020B0004020202020204" pitchFamily="34" charset="0"/>
              </a:rPr>
              <a:t>Improve how we market </a:t>
            </a:r>
            <a:r>
              <a:rPr lang="en-US" sz="1800" dirty="0">
                <a:latin typeface="Aptos" panose="020B0004020202020204" pitchFamily="34" charset="0"/>
              </a:rPr>
              <a:t>and communicate to students</a:t>
            </a:r>
          </a:p>
          <a:p>
            <a:r>
              <a:rPr lang="en-US" sz="1800" dirty="0">
                <a:latin typeface="Aptos" panose="020B0004020202020204" pitchFamily="34" charset="0"/>
              </a:rPr>
              <a:t>Become the </a:t>
            </a:r>
            <a:r>
              <a:rPr lang="en-US" sz="1800" b="1" dirty="0">
                <a:latin typeface="Aptos" panose="020B0004020202020204" pitchFamily="34" charset="0"/>
              </a:rPr>
              <a:t>center for learning, understanding and using AI </a:t>
            </a:r>
            <a:r>
              <a:rPr lang="en-US" sz="1800" dirty="0">
                <a:latin typeface="Aptos" panose="020B0004020202020204" pitchFamily="34" charset="0"/>
              </a:rPr>
              <a:t>for students</a:t>
            </a:r>
          </a:p>
          <a:p>
            <a:r>
              <a:rPr lang="en-US" sz="1800" b="1" dirty="0">
                <a:latin typeface="Aptos" panose="020B0004020202020204" pitchFamily="34" charset="0"/>
              </a:rPr>
              <a:t>Rebrand</a:t>
            </a:r>
            <a:r>
              <a:rPr lang="en-US" sz="1800" dirty="0">
                <a:latin typeface="Aptos" panose="020B0004020202020204" pitchFamily="34" charset="0"/>
              </a:rPr>
              <a:t> and market the LC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1E675B-E7BA-2863-5285-2EAAFAD19B6A}"/>
              </a:ext>
            </a:extLst>
          </p:cNvPr>
          <p:cNvSpPr txBox="1"/>
          <p:nvPr/>
        </p:nvSpPr>
        <p:spPr>
          <a:xfrm>
            <a:off x="4414267" y="2381294"/>
            <a:ext cx="4615433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100" b="1" dirty="0">
                <a:solidFill>
                  <a:srgbClr val="D1D3D3">
                    <a:lumMod val="10000"/>
                  </a:srgbClr>
                </a:solidFill>
                <a:latin typeface="Aptos" panose="020B0004020202020204" pitchFamily="34" charset="0"/>
              </a:rPr>
              <a:t>How to do it…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1500" b="1" dirty="0">
                <a:solidFill>
                  <a:srgbClr val="D1D3D3">
                    <a:lumMod val="10000"/>
                  </a:srgbClr>
                </a:solidFill>
                <a:latin typeface="Aptos" panose="020B0004020202020204" pitchFamily="34" charset="0"/>
              </a:rPr>
              <a:t>Increased embedded support </a:t>
            </a:r>
            <a:r>
              <a:rPr lang="en-US" sz="1500" dirty="0">
                <a:solidFill>
                  <a:srgbClr val="D1D3D3">
                    <a:lumMod val="10000"/>
                  </a:srgbClr>
                </a:solidFill>
                <a:latin typeface="Aptos" panose="020B0004020202020204" pitchFamily="34" charset="0"/>
              </a:rPr>
              <a:t>from other entities on campus (</a:t>
            </a:r>
            <a:r>
              <a:rPr lang="en-US" sz="1500" dirty="0" err="1">
                <a:solidFill>
                  <a:srgbClr val="D1D3D3">
                    <a:lumMod val="10000"/>
                  </a:srgbClr>
                </a:solidFill>
                <a:latin typeface="Aptos" panose="020B0004020202020204" pitchFamily="34" charset="0"/>
              </a:rPr>
              <a:t>ie</a:t>
            </a:r>
            <a:r>
              <a:rPr lang="en-US" sz="1500" dirty="0">
                <a:solidFill>
                  <a:srgbClr val="D1D3D3">
                    <a:lumMod val="10000"/>
                  </a:srgbClr>
                </a:solidFill>
                <a:latin typeface="Aptos" panose="020B0004020202020204" pitchFamily="34" charset="0"/>
              </a:rPr>
              <a:t> Title 3, Champions, and Success Coaches)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1500" b="1" dirty="0">
                <a:solidFill>
                  <a:srgbClr val="D1D3D3">
                    <a:lumMod val="10000"/>
                  </a:srgbClr>
                </a:solidFill>
                <a:latin typeface="Aptos" panose="020B0004020202020204" pitchFamily="34" charset="0"/>
              </a:rPr>
              <a:t>Faculty involvement </a:t>
            </a:r>
            <a:r>
              <a:rPr lang="en-US" sz="1500" dirty="0">
                <a:solidFill>
                  <a:srgbClr val="D1D3D3">
                    <a:lumMod val="10000"/>
                  </a:srgbClr>
                </a:solidFill>
                <a:latin typeface="Aptos" panose="020B0004020202020204" pitchFamily="34" charset="0"/>
              </a:rPr>
              <a:t>in workshops and reviews</a:t>
            </a:r>
            <a:endParaRPr lang="en-US" sz="1500" b="1" dirty="0">
              <a:solidFill>
                <a:srgbClr val="D1D3D3">
                  <a:lumMod val="10000"/>
                </a:srgbClr>
              </a:solidFill>
              <a:latin typeface="Aptos" panose="020B0004020202020204" pitchFamily="34" charset="0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rgbClr val="D1D3D3">
                    <a:lumMod val="10000"/>
                  </a:srgbClr>
                </a:solidFill>
                <a:latin typeface="Aptos" panose="020B0004020202020204" pitchFamily="34" charset="0"/>
              </a:rPr>
              <a:t>Increased class visits (beginning, middle, and end of semester)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1500" b="1" dirty="0">
                <a:solidFill>
                  <a:srgbClr val="D1D3D3">
                    <a:lumMod val="10000"/>
                  </a:srgbClr>
                </a:solidFill>
                <a:latin typeface="Aptos" panose="020B0004020202020204" pitchFamily="34" charset="0"/>
              </a:rPr>
              <a:t>Workshop series </a:t>
            </a:r>
            <a:r>
              <a:rPr lang="en-US" sz="1500" dirty="0">
                <a:solidFill>
                  <a:srgbClr val="D1D3D3">
                    <a:lumMod val="10000"/>
                  </a:srgbClr>
                </a:solidFill>
                <a:latin typeface="Aptos" panose="020B0004020202020204" pitchFamily="34" charset="0"/>
              </a:rPr>
              <a:t>on how to use Technology and AI in course work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1500" b="1" dirty="0">
                <a:solidFill>
                  <a:srgbClr val="D1D3D3">
                    <a:lumMod val="10000"/>
                  </a:srgbClr>
                </a:solidFill>
                <a:latin typeface="Aptos" panose="020B0004020202020204" pitchFamily="34" charset="0"/>
              </a:rPr>
              <a:t>Monthly Workshop Calendar </a:t>
            </a:r>
            <a:r>
              <a:rPr lang="en-US" sz="1500" dirty="0">
                <a:solidFill>
                  <a:srgbClr val="D1D3D3">
                    <a:lumMod val="10000"/>
                  </a:srgbClr>
                </a:solidFill>
                <a:latin typeface="Aptos" panose="020B0004020202020204" pitchFamily="34" charset="0"/>
              </a:rPr>
              <a:t>sent to students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solidFill>
                  <a:srgbClr val="D1D3D3">
                    <a:lumMod val="10000"/>
                  </a:srgbClr>
                </a:solidFill>
                <a:latin typeface="Aptos" panose="020B0004020202020204" pitchFamily="34" charset="0"/>
              </a:rPr>
              <a:t>Rebrand as the place to get all questions answered and as the </a:t>
            </a:r>
            <a:r>
              <a:rPr lang="en-US" sz="1500" b="1" dirty="0">
                <a:solidFill>
                  <a:srgbClr val="D1D3D3">
                    <a:lumMod val="10000"/>
                  </a:srgbClr>
                </a:solidFill>
                <a:latin typeface="Aptos" panose="020B0004020202020204" pitchFamily="34" charset="0"/>
              </a:rPr>
              <a:t>Welcome Center of the College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endParaRPr lang="en-US" sz="1500" b="1" dirty="0">
              <a:solidFill>
                <a:srgbClr val="D1D3D3">
                  <a:lumMod val="10000"/>
                </a:srgbClr>
              </a:solidFill>
              <a:latin typeface="Aptos" panose="020B0004020202020204" pitchFamily="34" charset="0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rgbClr val="D1D3D3">
                  <a:lumMod val="10000"/>
                </a:srgb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54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SC Theme Colors">
      <a:dk1>
        <a:srgbClr val="005196"/>
      </a:dk1>
      <a:lt1>
        <a:srgbClr val="FFFFFF"/>
      </a:lt1>
      <a:dk2>
        <a:srgbClr val="003366"/>
      </a:dk2>
      <a:lt2>
        <a:srgbClr val="E5B611"/>
      </a:lt2>
      <a:accent1>
        <a:srgbClr val="659CD3"/>
      </a:accent1>
      <a:accent2>
        <a:srgbClr val="ED7D31"/>
      </a:accent2>
      <a:accent3>
        <a:srgbClr val="D1D3D3"/>
      </a:accent3>
      <a:accent4>
        <a:srgbClr val="B3900B"/>
      </a:accent4>
      <a:accent5>
        <a:srgbClr val="CE1264"/>
      </a:accent5>
      <a:accent6>
        <a:srgbClr val="B2D234"/>
      </a:accent6>
      <a:hlink>
        <a:srgbClr val="54B6E7"/>
      </a:hlink>
      <a:folHlink>
        <a:srgbClr val="954F72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SC 4x3 PowerPoint " id="{16702479-412B-8540-AF00-32AA140EA53A}" vid="{8977445C-BC82-4641-93DD-A58EF90FC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61E3C42243B46AA07A3A133ACD3EF" ma:contentTypeVersion="33" ma:contentTypeDescription="Create a new document." ma:contentTypeScope="" ma:versionID="fb5d5c9e8238e603f3a454f78d55f545">
  <xsd:schema xmlns:xsd="http://www.w3.org/2001/XMLSchema" xmlns:xs="http://www.w3.org/2001/XMLSchema" xmlns:p="http://schemas.microsoft.com/office/2006/metadata/properties" xmlns:ns1="http://schemas.microsoft.com/sharepoint/v3" xmlns:ns2="3b8bd7dc-5653-4dde-88f4-d69da9339f69" xmlns:ns3="b5034906-7a55-4d48-9ff4-ee9df9b5747a" targetNamespace="http://schemas.microsoft.com/office/2006/metadata/properties" ma:root="true" ma:fieldsID="a8145736466b6f7746c40ba6603b5af2" ns1:_="" ns2:_="" ns3:_="">
    <xsd:import namespace="http://schemas.microsoft.com/sharepoint/v3"/>
    <xsd:import namespace="3b8bd7dc-5653-4dde-88f4-d69da9339f69"/>
    <xsd:import namespace="b5034906-7a55-4d48-9ff4-ee9df9b5747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  <xsd:element name="_ip_UnifiedCompliancePolicyProperties" ma:index="16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bd7dc-5653-4dde-88f4-d69da9339f6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ae242e52-ccba-4062-bb1a-6203fba2962b}" ma:internalName="TaxCatchAll" ma:showField="CatchAllData" ma:web="3b8bd7dc-5653-4dde-88f4-d69da9339f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34906-7a55-4d48-9ff4-ee9df9b57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1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dbdd1448-4ee3-42d8-a517-16d509c626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Item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4EA06A-4561-43B0-8667-815B1CFDCD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AB31D4-2849-4E34-913F-C5E4BE206B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b8bd7dc-5653-4dde-88f4-d69da9339f69"/>
    <ds:schemaRef ds:uri="b5034906-7a55-4d48-9ff4-ee9df9b574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TSC 4x3 PowerPoint Template (2)</Template>
  <TotalTime>51</TotalTime>
  <Words>413</Words>
  <Application>Microsoft Office PowerPoint</Application>
  <PresentationFormat>On-screen Show (4:3)</PresentationFormat>
  <Paragraphs>50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Albert Sans Black</vt:lpstr>
      <vt:lpstr>Aptos</vt:lpstr>
      <vt:lpstr>Arial</vt:lpstr>
      <vt:lpstr>Barlow</vt:lpstr>
      <vt:lpstr>Calibri</vt:lpstr>
      <vt:lpstr>Office Theme</vt:lpstr>
      <vt:lpstr>PowerPoint Presentation</vt:lpstr>
      <vt:lpstr>Capstone Overview</vt:lpstr>
      <vt:lpstr>PowerPoint Presentation</vt:lpstr>
      <vt:lpstr>Future 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Bradbury</dc:creator>
  <cp:lastModifiedBy>Caitlin Bradbury</cp:lastModifiedBy>
  <cp:revision>12</cp:revision>
  <dcterms:created xsi:type="dcterms:W3CDTF">2025-11-18T19:20:13Z</dcterms:created>
  <dcterms:modified xsi:type="dcterms:W3CDTF">2025-11-19T20:01:56Z</dcterms:modified>
</cp:coreProperties>
</file>