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7" r:id="rId2"/>
    <p:sldId id="2399" r:id="rId3"/>
    <p:sldId id="2400" r:id="rId4"/>
    <p:sldId id="24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mailtccfl-my.sharepoint.com/personal/jessica_jones_tcc_fl_edu/Documents/_Program%20Chair/PLI/CGS_COP1000_Success%20Rates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ymailtccfl-my.sharepoint.com/personal/jessica_jones_tcc_fl_edu/Documents/_Program%20Chair/PLI/CGS_COP1000_Success%20Rates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CGS1000 Success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Fall 2020</c:v>
                </c:pt>
                <c:pt idx="1">
                  <c:v>Spring 2021</c:v>
                </c:pt>
                <c:pt idx="2">
                  <c:v>Fall 2021</c:v>
                </c:pt>
                <c:pt idx="3">
                  <c:v>Spring 2022</c:v>
                </c:pt>
                <c:pt idx="4">
                  <c:v>Fall 2022</c:v>
                </c:pt>
              </c:strCache>
            </c:strRef>
          </c:cat>
          <c:val>
            <c:numRef>
              <c:f>Sheet1!$B$3:$B$7</c:f>
              <c:numCache>
                <c:formatCode>0.00%</c:formatCode>
                <c:ptCount val="5"/>
                <c:pt idx="0">
                  <c:v>0.77200000000000002</c:v>
                </c:pt>
                <c:pt idx="1">
                  <c:v>0.72899999999999998</c:v>
                </c:pt>
                <c:pt idx="2">
                  <c:v>0.753</c:v>
                </c:pt>
                <c:pt idx="3">
                  <c:v>0.78600000000000003</c:v>
                </c:pt>
                <c:pt idx="4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0-4430-A946-169D461BE3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59959439"/>
        <c:axId val="1159950799"/>
      </c:barChart>
      <c:catAx>
        <c:axId val="115995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50799"/>
        <c:crosses val="autoZero"/>
        <c:auto val="1"/>
        <c:lblAlgn val="ctr"/>
        <c:lblOffset val="100"/>
        <c:noMultiLvlLbl val="0"/>
      </c:catAx>
      <c:valAx>
        <c:axId val="115995079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5995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COP1000 Success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Sheet1!$A$14:$A$18</c:f>
              <c:strCache>
                <c:ptCount val="5"/>
                <c:pt idx="0">
                  <c:v>Fall 2020</c:v>
                </c:pt>
                <c:pt idx="1">
                  <c:v>Spring 2021</c:v>
                </c:pt>
                <c:pt idx="2">
                  <c:v>Fall 2021</c:v>
                </c:pt>
                <c:pt idx="3">
                  <c:v>Spring 2022</c:v>
                </c:pt>
                <c:pt idx="4">
                  <c:v>Fall 2022</c:v>
                </c:pt>
              </c:strCache>
            </c:strRef>
          </c:cat>
          <c:val>
            <c:numRef>
              <c:f>Sheet1!$B$14:$B$18</c:f>
              <c:numCache>
                <c:formatCode>0.00%</c:formatCode>
                <c:ptCount val="5"/>
                <c:pt idx="0">
                  <c:v>0.73599999999999999</c:v>
                </c:pt>
                <c:pt idx="1">
                  <c:v>0.76200000000000001</c:v>
                </c:pt>
                <c:pt idx="2">
                  <c:v>0.77400000000000002</c:v>
                </c:pt>
                <c:pt idx="3">
                  <c:v>0.70699999999999996</c:v>
                </c:pt>
                <c:pt idx="4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3-4A6A-9A22-83116DD7D3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41283471"/>
        <c:axId val="1041290671"/>
      </c:barChart>
      <c:catAx>
        <c:axId val="104128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290671"/>
        <c:crosses val="autoZero"/>
        <c:auto val="1"/>
        <c:lblAlgn val="ctr"/>
        <c:lblOffset val="100"/>
        <c:noMultiLvlLbl val="0"/>
      </c:catAx>
      <c:valAx>
        <c:axId val="104129067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4128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8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ED16EF-B445-4741-A3F6-F6F69F2F2AAA}"/>
              </a:ext>
            </a:extLst>
          </p:cNvPr>
          <p:cNvSpPr/>
          <p:nvPr/>
        </p:nvSpPr>
        <p:spPr>
          <a:xfrm>
            <a:off x="5504502" y="2351884"/>
            <a:ext cx="51024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Jessica Jones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45066-9AB8-4F2B-90D4-97195A83A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86" y="1502956"/>
            <a:ext cx="2659269" cy="31935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3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CED71E-C5ED-4494-9B62-526B5811880D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SAIL-CC Project Description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1AD25-193B-44DF-A103-7EF4D946E4C4}"/>
              </a:ext>
            </a:extLst>
          </p:cNvPr>
          <p:cNvSpPr txBox="1"/>
          <p:nvPr/>
        </p:nvSpPr>
        <p:spPr>
          <a:xfrm>
            <a:off x="785841" y="824000"/>
            <a:ext cx="4628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SAIL-CC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ocial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nteractive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earning –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ommunity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ollege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 4-year project funded by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Science Foundation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develop and deploy entry-level CS/IT curricula with community colleges for community colleges, provide professional development for participating faculty, and conduct learning science research benefiting the greater community.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B5A55-ED48-67DF-2906-DF564700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75" y="3521944"/>
            <a:ext cx="8886988" cy="25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9B90EB-D5E4-4463-8252-9E32E9DBB75C}"/>
              </a:ext>
            </a:extLst>
          </p:cNvPr>
          <p:cNvSpPr/>
          <p:nvPr/>
        </p:nvSpPr>
        <p:spPr>
          <a:xfrm>
            <a:off x="6096000" y="1037697"/>
            <a:ext cx="4343401" cy="20313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delivers CS/IT content in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project-based learning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model,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automatic assessment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faculty and students (scalability).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provides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granular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instructors to augment their teaching practice and enable research studies.</a:t>
            </a:r>
          </a:p>
        </p:txBody>
      </p:sp>
    </p:spTree>
    <p:extLst>
      <p:ext uri="{BB962C8B-B14F-4D97-AF65-F5344CB8AC3E}">
        <p14:creationId xmlns:p14="http://schemas.microsoft.com/office/powerpoint/2010/main" val="32032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CED71E-C5ED-4494-9B62-526B5811880D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Capstone Results – Goals and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91AA3-68FF-4750-A85C-BCDD667CDD4C}"/>
              </a:ext>
            </a:extLst>
          </p:cNvPr>
          <p:cNvSpPr txBox="1"/>
          <p:nvPr/>
        </p:nvSpPr>
        <p:spPr>
          <a:xfrm>
            <a:off x="837765" y="978181"/>
            <a:ext cx="8567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Currently success rates in both courses fluctuates within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percentile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a baseline across courses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 prepare students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networking, cyber security and computer programming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Raise success rates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into the 80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percentile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5D7E5F-2F1D-8C5E-86B6-2B252CD1FE79}"/>
              </a:ext>
            </a:extLst>
          </p:cNvPr>
          <p:cNvGraphicFramePr>
            <a:graphicFrameLocks/>
          </p:cNvGraphicFramePr>
          <p:nvPr/>
        </p:nvGraphicFramePr>
        <p:xfrm>
          <a:off x="2113298" y="2749731"/>
          <a:ext cx="4572000" cy="342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2E42618-986B-A700-BA61-0C33DFC737D0}"/>
              </a:ext>
            </a:extLst>
          </p:cNvPr>
          <p:cNvGraphicFramePr>
            <a:graphicFrameLocks/>
          </p:cNvGraphicFramePr>
          <p:nvPr/>
        </p:nvGraphicFramePr>
        <p:xfrm>
          <a:off x="7066299" y="2749731"/>
          <a:ext cx="4572000" cy="342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0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CED71E-C5ED-4494-9B62-526B5811880D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Suggestions for Further Research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B24D7-E26D-4ABB-8271-8AEB9A542C34}"/>
              </a:ext>
            </a:extLst>
          </p:cNvPr>
          <p:cNvSpPr txBox="1"/>
          <p:nvPr/>
        </p:nvSpPr>
        <p:spPr>
          <a:xfrm>
            <a:off x="858774" y="2084722"/>
            <a:ext cx="5978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Attend professional development workshops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provided by Carnegie Mellon University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 the SAIL curricula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platform in FALL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 research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on collected data and analytics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SAIL offering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across a larger number of adopters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27B7C-8F78-4DB6-9D29-D8D1179C5E6D}"/>
              </a:ext>
            </a:extLst>
          </p:cNvPr>
          <p:cNvSpPr txBox="1"/>
          <p:nvPr/>
        </p:nvSpPr>
        <p:spPr>
          <a:xfrm>
            <a:off x="707136" y="902208"/>
            <a:ext cx="679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Future 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028D9-D37B-9096-92F2-614DACA8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189" y="1194595"/>
            <a:ext cx="4362041" cy="42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578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2024-06-11T02:34:14Z</dcterms:created>
  <dcterms:modified xsi:type="dcterms:W3CDTF">2024-06-11T02:35:06Z</dcterms:modified>
</cp:coreProperties>
</file>