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3"/>
  </p:sldMasterIdLst>
  <p:notesMasterIdLst>
    <p:notesMasterId r:id="rId8"/>
  </p:notesMasterIdLst>
  <p:sldIdLst>
    <p:sldId id="3394" r:id="rId4"/>
    <p:sldId id="3560" r:id="rId5"/>
    <p:sldId id="3561" r:id="rId6"/>
    <p:sldId id="35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p:scale>
          <a:sx n="90" d="100"/>
          <a:sy n="90" d="100"/>
        </p:scale>
        <p:origin x="-6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 Payments by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11F-44E1-A243-02C22F4C705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11F-44E1-A243-02C22F4C705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11F-44E1-A243-02C22F4C705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Sheet1!$A$3:$A$5</c:f>
              <c:strCache>
                <c:ptCount val="3"/>
                <c:pt idx="0">
                  <c:v>Bright Futures</c:v>
                </c:pt>
                <c:pt idx="1">
                  <c:v>Florda Prepaid</c:v>
                </c:pt>
                <c:pt idx="2">
                  <c:v>Other</c:v>
                </c:pt>
              </c:strCache>
            </c:strRef>
          </c:cat>
          <c:val>
            <c:numRef>
              <c:f>Sheet1!$B$3:$B$5</c:f>
              <c:numCache>
                <c:formatCode>General</c:formatCode>
                <c:ptCount val="3"/>
                <c:pt idx="0">
                  <c:v>1897</c:v>
                </c:pt>
                <c:pt idx="1">
                  <c:v>1639</c:v>
                </c:pt>
                <c:pt idx="2">
                  <c:v>9716</c:v>
                </c:pt>
              </c:numCache>
            </c:numRef>
          </c:val>
          <c:extLst>
            <c:ext xmlns:c16="http://schemas.microsoft.com/office/drawing/2014/chart" uri="{C3380CC4-5D6E-409C-BE32-E72D297353CC}">
              <c16:uniqueId val="{00000006-411F-44E1-A243-02C22F4C705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4E6D3-DB67-4EE7-BD49-4BE37A4BA9D4}" type="datetimeFigureOut">
              <a:rPr lang="en-US" smtClean="0"/>
              <a:t>11/18/2025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E1D1F-829D-42EB-80ED-BE92D5CDA276}" type="slidenum">
              <a:rPr lang="en-US" smtClean="0"/>
              <a:t>‹#›</a:t>
            </a:fld>
            <a:endParaRPr lang="en-US"/>
          </a:p>
        </p:txBody>
      </p:sp>
    </p:spTree>
    <p:extLst>
      <p:ext uri="{BB962C8B-B14F-4D97-AF65-F5344CB8AC3E}">
        <p14:creationId xmlns:p14="http://schemas.microsoft.com/office/powerpoint/2010/main" val="296684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F21976-C379-4601-A305-93CBF79C44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06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blue and yellow square with a letter s&#10;&#10;Description automatically generated">
            <a:extLst>
              <a:ext uri="{FF2B5EF4-FFF2-40B4-BE49-F238E27FC236}">
                <a16:creationId xmlns:a16="http://schemas.microsoft.com/office/drawing/2014/main" id="{E4C2DF4F-6C9B-F810-F4B6-8120B8E94CFD}"/>
              </a:ext>
            </a:extLst>
          </p:cNvPr>
          <p:cNvPicPr>
            <a:picLocks noChangeAspect="1"/>
          </p:cNvPicPr>
          <p:nvPr userDrawn="1"/>
        </p:nvPicPr>
        <p:blipFill>
          <a:blip r:embed="rId2"/>
          <a:stretch>
            <a:fillRect/>
          </a:stretch>
        </p:blipFill>
        <p:spPr>
          <a:xfrm>
            <a:off x="-15272" y="-7305"/>
            <a:ext cx="9174544" cy="3051809"/>
          </a:xfrm>
          <a:prstGeom prst="rect">
            <a:avLst/>
          </a:prstGeom>
        </p:spPr>
      </p:pic>
      <p:sp>
        <p:nvSpPr>
          <p:cNvPr id="2" name="Title 1"/>
          <p:cNvSpPr>
            <a:spLocks noGrp="1"/>
          </p:cNvSpPr>
          <p:nvPr>
            <p:ph type="ctrTitle"/>
          </p:nvPr>
        </p:nvSpPr>
        <p:spPr>
          <a:xfrm>
            <a:off x="441789" y="3057576"/>
            <a:ext cx="8260422" cy="2149424"/>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41789" y="5316810"/>
            <a:ext cx="6644811" cy="91773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pic>
        <p:nvPicPr>
          <p:cNvPr id="13" name="Picture 12" descr="A blue sign with white text&#10;&#10;Description automatically generated">
            <a:extLst>
              <a:ext uri="{FF2B5EF4-FFF2-40B4-BE49-F238E27FC236}">
                <a16:creationId xmlns:a16="http://schemas.microsoft.com/office/drawing/2014/main" id="{74E0BF40-E567-8D83-B0DF-005B087B0FFD}"/>
              </a:ext>
            </a:extLst>
          </p:cNvPr>
          <p:cNvPicPr>
            <a:picLocks noChangeAspect="1"/>
          </p:cNvPicPr>
          <p:nvPr userDrawn="1"/>
        </p:nvPicPr>
        <p:blipFill>
          <a:blip r:embed="rId3"/>
          <a:stretch>
            <a:fillRect/>
          </a:stretch>
        </p:blipFill>
        <p:spPr>
          <a:xfrm>
            <a:off x="7136084" y="5316811"/>
            <a:ext cx="2007916" cy="1226208"/>
          </a:xfrm>
          <a:prstGeom prst="rect">
            <a:avLst/>
          </a:prstGeom>
        </p:spPr>
      </p:pic>
    </p:spTree>
    <p:extLst>
      <p:ext uri="{BB962C8B-B14F-4D97-AF65-F5344CB8AC3E}">
        <p14:creationId xmlns:p14="http://schemas.microsoft.com/office/powerpoint/2010/main" val="387891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blue and yellow rectangle&#10;&#10;Description automatically generated">
            <a:extLst>
              <a:ext uri="{FF2B5EF4-FFF2-40B4-BE49-F238E27FC236}">
                <a16:creationId xmlns:a16="http://schemas.microsoft.com/office/drawing/2014/main" id="{5F77E534-D3B4-3332-D93C-68B6763EBC73}"/>
              </a:ext>
            </a:extLst>
          </p:cNvPr>
          <p:cNvPicPr>
            <a:picLocks noChangeAspect="1"/>
          </p:cNvPicPr>
          <p:nvPr userDrawn="1"/>
        </p:nvPicPr>
        <p:blipFill>
          <a:blip r:embed="rId2"/>
          <a:stretch>
            <a:fillRect/>
          </a:stretch>
        </p:blipFill>
        <p:spPr>
          <a:xfrm>
            <a:off x="-50802" y="-9144"/>
            <a:ext cx="3853996" cy="6876288"/>
          </a:xfrm>
          <a:prstGeom prst="rect">
            <a:avLst/>
          </a:prstGeom>
        </p:spPr>
      </p:pic>
      <p:sp>
        <p:nvSpPr>
          <p:cNvPr id="2" name="Title 1"/>
          <p:cNvSpPr>
            <a:spLocks noGrp="1"/>
          </p:cNvSpPr>
          <p:nvPr>
            <p:ph type="title"/>
          </p:nvPr>
        </p:nvSpPr>
        <p:spPr>
          <a:xfrm>
            <a:off x="441789" y="457200"/>
            <a:ext cx="3137230" cy="1600200"/>
          </a:xfrm>
        </p:spPr>
        <p:txBody>
          <a:bodyPr anchor="b"/>
          <a:lstStyle>
            <a:lvl1pPr>
              <a:defRPr sz="32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642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1789" y="2057400"/>
            <a:ext cx="313723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FD562-637A-C340-8F81-CB333C5CBD43}"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40893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blue and yellow rectangle&#10;&#10;Description automatically generated">
            <a:extLst>
              <a:ext uri="{FF2B5EF4-FFF2-40B4-BE49-F238E27FC236}">
                <a16:creationId xmlns:a16="http://schemas.microsoft.com/office/drawing/2014/main" id="{C99BB907-D070-6E0D-5C84-16804F5A2708}"/>
              </a:ext>
            </a:extLst>
          </p:cNvPr>
          <p:cNvPicPr>
            <a:picLocks noChangeAspect="1"/>
          </p:cNvPicPr>
          <p:nvPr userDrawn="1"/>
        </p:nvPicPr>
        <p:blipFill>
          <a:blip r:embed="rId2"/>
          <a:stretch>
            <a:fillRect/>
          </a:stretch>
        </p:blipFill>
        <p:spPr>
          <a:xfrm>
            <a:off x="-50802" y="-9144"/>
            <a:ext cx="3853996" cy="6876288"/>
          </a:xfrm>
          <a:prstGeom prst="rect">
            <a:avLst/>
          </a:prstGeom>
        </p:spPr>
      </p:pic>
      <p:sp>
        <p:nvSpPr>
          <p:cNvPr id="2" name="Title 1"/>
          <p:cNvSpPr>
            <a:spLocks noGrp="1"/>
          </p:cNvSpPr>
          <p:nvPr>
            <p:ph type="title"/>
          </p:nvPr>
        </p:nvSpPr>
        <p:spPr>
          <a:xfrm>
            <a:off x="441789" y="457200"/>
            <a:ext cx="3137230" cy="1600200"/>
          </a:xfrm>
        </p:spPr>
        <p:txBody>
          <a:bodyPr anchor="b"/>
          <a:lstStyle>
            <a:lvl1pPr>
              <a:defRPr sz="3200">
                <a:solidFill>
                  <a:schemeClr val="bg2"/>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65308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41789" y="2057400"/>
            <a:ext cx="313723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3FD562-637A-C340-8F81-CB333C5CBD43}"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94064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06177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23302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83045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A blue rectangular object with white text&#10;&#10;Description automatically generated">
            <a:extLst>
              <a:ext uri="{FF2B5EF4-FFF2-40B4-BE49-F238E27FC236}">
                <a16:creationId xmlns:a16="http://schemas.microsoft.com/office/drawing/2014/main" id="{971025FA-1A1A-B0A1-449F-0F6F5B3E7AC8}"/>
              </a:ext>
            </a:extLst>
          </p:cNvPr>
          <p:cNvPicPr>
            <a:picLocks noChangeAspect="1"/>
          </p:cNvPicPr>
          <p:nvPr userDrawn="1"/>
        </p:nvPicPr>
        <p:blipFill>
          <a:blip r:embed="rId2"/>
          <a:stretch>
            <a:fillRect/>
          </a:stretch>
        </p:blipFill>
        <p:spPr>
          <a:xfrm>
            <a:off x="-16933" y="-12700"/>
            <a:ext cx="9177867" cy="6883400"/>
          </a:xfrm>
          <a:prstGeom prst="rect">
            <a:avLst/>
          </a:prstGeom>
        </p:spPr>
      </p:pic>
      <p:sp>
        <p:nvSpPr>
          <p:cNvPr id="2" name="Title 1"/>
          <p:cNvSpPr>
            <a:spLocks noGrp="1"/>
          </p:cNvSpPr>
          <p:nvPr>
            <p:ph type="title"/>
          </p:nvPr>
        </p:nvSpPr>
        <p:spPr>
          <a:xfrm>
            <a:off x="441789" y="554805"/>
            <a:ext cx="6102849" cy="4007672"/>
          </a:xfrm>
        </p:spPr>
        <p:txBody>
          <a:bodyPr anchor="b"/>
          <a:lstStyle>
            <a:lvl1pPr>
              <a:defRPr sz="60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1789" y="4589464"/>
            <a:ext cx="6102849"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FD562-637A-C340-8F81-CB333C5CBD43}"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384583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blue and yellow rectangular sign&#10;&#10;Description automatically generated">
            <a:extLst>
              <a:ext uri="{FF2B5EF4-FFF2-40B4-BE49-F238E27FC236}">
                <a16:creationId xmlns:a16="http://schemas.microsoft.com/office/drawing/2014/main" id="{53D50D81-92DC-C307-401F-9997828216C9}"/>
              </a:ext>
            </a:extLst>
          </p:cNvPr>
          <p:cNvPicPr>
            <a:picLocks noChangeAspect="1"/>
          </p:cNvPicPr>
          <p:nvPr userDrawn="1"/>
        </p:nvPicPr>
        <p:blipFill>
          <a:blip r:embed="rId2"/>
          <a:stretch>
            <a:fillRect/>
          </a:stretch>
        </p:blipFill>
        <p:spPr>
          <a:xfrm>
            <a:off x="-9144" y="-930"/>
            <a:ext cx="9162288" cy="1787918"/>
          </a:xfrm>
          <a:prstGeom prst="rect">
            <a:avLst/>
          </a:prstGeom>
        </p:spPr>
      </p:pic>
      <p:sp>
        <p:nvSpPr>
          <p:cNvPr id="2" name="Title 1"/>
          <p:cNvSpPr>
            <a:spLocks noGrp="1"/>
          </p:cNvSpPr>
          <p:nvPr>
            <p:ph type="title"/>
          </p:nvPr>
        </p:nvSpPr>
        <p:spPr>
          <a:xfrm>
            <a:off x="441789" y="301626"/>
            <a:ext cx="5247811"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1789"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78568" y="1825625"/>
            <a:ext cx="4036781" cy="3855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FD562-637A-C340-8F81-CB333C5CBD43}"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13825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and yellow rectangular sign&#10;&#10;Description automatically generated">
            <a:extLst>
              <a:ext uri="{FF2B5EF4-FFF2-40B4-BE49-F238E27FC236}">
                <a16:creationId xmlns:a16="http://schemas.microsoft.com/office/drawing/2014/main" id="{12EEF242-896F-FC10-3B20-3547E6888068}"/>
              </a:ext>
            </a:extLst>
          </p:cNvPr>
          <p:cNvPicPr>
            <a:picLocks noChangeAspect="1"/>
          </p:cNvPicPr>
          <p:nvPr userDrawn="1"/>
        </p:nvPicPr>
        <p:blipFill>
          <a:blip r:embed="rId2"/>
          <a:stretch>
            <a:fillRect/>
          </a:stretch>
        </p:blipFill>
        <p:spPr>
          <a:xfrm>
            <a:off x="-9144" y="-930"/>
            <a:ext cx="9162288" cy="1787918"/>
          </a:xfrm>
          <a:prstGeom prst="rect">
            <a:avLst/>
          </a:prstGeom>
        </p:spPr>
      </p:pic>
      <p:sp>
        <p:nvSpPr>
          <p:cNvPr id="2" name="Title 1"/>
          <p:cNvSpPr>
            <a:spLocks noGrp="1"/>
          </p:cNvSpPr>
          <p:nvPr>
            <p:ph type="title"/>
          </p:nvPr>
        </p:nvSpPr>
        <p:spPr>
          <a:xfrm>
            <a:off x="441788" y="301626"/>
            <a:ext cx="5247812"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1789"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1789"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57700" y="168592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7700" y="2509838"/>
            <a:ext cx="3887391" cy="313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3FD562-637A-C340-8F81-CB333C5CBD43}"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54887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and yellow rectangular sign&#10;&#10;Description automatically generated">
            <a:extLst>
              <a:ext uri="{FF2B5EF4-FFF2-40B4-BE49-F238E27FC236}">
                <a16:creationId xmlns:a16="http://schemas.microsoft.com/office/drawing/2014/main" id="{4DE137F5-1BBC-4123-EA48-4AB4D1CBB90B}"/>
              </a:ext>
            </a:extLst>
          </p:cNvPr>
          <p:cNvPicPr>
            <a:picLocks noChangeAspect="1"/>
          </p:cNvPicPr>
          <p:nvPr userDrawn="1"/>
        </p:nvPicPr>
        <p:blipFill>
          <a:blip r:embed="rId2"/>
          <a:stretch>
            <a:fillRect/>
          </a:stretch>
        </p:blipFill>
        <p:spPr>
          <a:xfrm>
            <a:off x="-9144" y="-930"/>
            <a:ext cx="9162288" cy="1787918"/>
          </a:xfrm>
          <a:prstGeom prst="rect">
            <a:avLst/>
          </a:prstGeom>
        </p:spPr>
      </p:pic>
      <p:sp>
        <p:nvSpPr>
          <p:cNvPr id="2" name="Title 1"/>
          <p:cNvSpPr>
            <a:spLocks noGrp="1"/>
          </p:cNvSpPr>
          <p:nvPr>
            <p:ph type="title"/>
          </p:nvPr>
        </p:nvSpPr>
        <p:spPr>
          <a:xfrm>
            <a:off x="441789" y="301626"/>
            <a:ext cx="5273211" cy="1325563"/>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FD562-637A-C340-8F81-CB333C5CBD43}"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88438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Blue">
    <p:spTree>
      <p:nvGrpSpPr>
        <p:cNvPr id="1" name=""/>
        <p:cNvGrpSpPr/>
        <p:nvPr/>
      </p:nvGrpSpPr>
      <p:grpSpPr>
        <a:xfrm>
          <a:off x="0" y="0"/>
          <a:ext cx="0" cy="0"/>
          <a:chOff x="0" y="0"/>
          <a:chExt cx="0" cy="0"/>
        </a:xfrm>
      </p:grpSpPr>
      <p:pic>
        <p:nvPicPr>
          <p:cNvPr id="6" name="Picture 5" descr="A blue rectangle with a screw and a screw&#10;&#10;Description automatically generated">
            <a:extLst>
              <a:ext uri="{FF2B5EF4-FFF2-40B4-BE49-F238E27FC236}">
                <a16:creationId xmlns:a16="http://schemas.microsoft.com/office/drawing/2014/main" id="{CD78BD2B-93B6-A54E-A5E7-E4455D4205EB}"/>
              </a:ext>
            </a:extLst>
          </p:cNvPr>
          <p:cNvPicPr>
            <a:picLocks noChangeAspect="1"/>
          </p:cNvPicPr>
          <p:nvPr userDrawn="1"/>
        </p:nvPicPr>
        <p:blipFill>
          <a:blip r:embed="rId2"/>
          <a:stretch>
            <a:fillRect/>
          </a:stretch>
        </p:blipFill>
        <p:spPr>
          <a:xfrm>
            <a:off x="-8466" y="-6350"/>
            <a:ext cx="9160933" cy="6870700"/>
          </a:xfrm>
          <a:prstGeom prst="rect">
            <a:avLst/>
          </a:prstGeom>
        </p:spPr>
      </p:pic>
      <p:sp>
        <p:nvSpPr>
          <p:cNvPr id="2" name="Date Placeholder 1"/>
          <p:cNvSpPr>
            <a:spLocks noGrp="1"/>
          </p:cNvSpPr>
          <p:nvPr>
            <p:ph type="dt" sz="half" idx="10"/>
          </p:nvPr>
        </p:nvSpPr>
        <p:spPr/>
        <p:txBody>
          <a:bodyPr/>
          <a:lstStyle/>
          <a:p>
            <a:fld id="{D03FD562-637A-C340-8F81-CB333C5CBD43}"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162282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pic>
        <p:nvPicPr>
          <p:cNvPr id="6" name="Picture 5" descr="A white background with grey text&#10;&#10;Description automatically generated with medium confidence">
            <a:extLst>
              <a:ext uri="{FF2B5EF4-FFF2-40B4-BE49-F238E27FC236}">
                <a16:creationId xmlns:a16="http://schemas.microsoft.com/office/drawing/2014/main" id="{829A33AD-D3AA-9941-D5AD-6D12FB07F88A}"/>
              </a:ext>
            </a:extLst>
          </p:cNvPr>
          <p:cNvPicPr>
            <a:picLocks noChangeAspect="1"/>
          </p:cNvPicPr>
          <p:nvPr userDrawn="1"/>
        </p:nvPicPr>
        <p:blipFill>
          <a:blip r:embed="rId2"/>
          <a:stretch>
            <a:fillRect/>
          </a:stretch>
        </p:blipFill>
        <p:spPr>
          <a:xfrm>
            <a:off x="-9144" y="-6858"/>
            <a:ext cx="9162288" cy="6871716"/>
          </a:xfrm>
          <a:prstGeom prst="rect">
            <a:avLst/>
          </a:prstGeom>
        </p:spPr>
      </p:pic>
      <p:sp>
        <p:nvSpPr>
          <p:cNvPr id="2" name="Date Placeholder 1"/>
          <p:cNvSpPr>
            <a:spLocks noGrp="1"/>
          </p:cNvSpPr>
          <p:nvPr>
            <p:ph type="dt" sz="half" idx="10"/>
          </p:nvPr>
        </p:nvSpPr>
        <p:spPr/>
        <p:txBody>
          <a:bodyPr/>
          <a:lstStyle/>
          <a:p>
            <a:fld id="{D03FD562-637A-C340-8F81-CB333C5CBD43}"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2759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Yellow">
    <p:spTree>
      <p:nvGrpSpPr>
        <p:cNvPr id="1" name=""/>
        <p:cNvGrpSpPr/>
        <p:nvPr/>
      </p:nvGrpSpPr>
      <p:grpSpPr>
        <a:xfrm>
          <a:off x="0" y="0"/>
          <a:ext cx="0" cy="0"/>
          <a:chOff x="0" y="0"/>
          <a:chExt cx="0" cy="0"/>
        </a:xfrm>
      </p:grpSpPr>
      <p:pic>
        <p:nvPicPr>
          <p:cNvPr id="6" name="Picture 5" descr="A yellow rectangle with a screw in it&#10;&#10;Description automatically generated">
            <a:extLst>
              <a:ext uri="{FF2B5EF4-FFF2-40B4-BE49-F238E27FC236}">
                <a16:creationId xmlns:a16="http://schemas.microsoft.com/office/drawing/2014/main" id="{41E9F9CF-E8D3-B4B4-AF61-90D21722E171}"/>
              </a:ext>
            </a:extLst>
          </p:cNvPr>
          <p:cNvPicPr>
            <a:picLocks noChangeAspect="1"/>
          </p:cNvPicPr>
          <p:nvPr userDrawn="1"/>
        </p:nvPicPr>
        <p:blipFill>
          <a:blip r:embed="rId2"/>
          <a:stretch>
            <a:fillRect/>
          </a:stretch>
        </p:blipFill>
        <p:spPr>
          <a:xfrm>
            <a:off x="-9144" y="-6858"/>
            <a:ext cx="9162288" cy="6871716"/>
          </a:xfrm>
          <a:prstGeom prst="rect">
            <a:avLst/>
          </a:prstGeom>
        </p:spPr>
      </p:pic>
      <p:sp>
        <p:nvSpPr>
          <p:cNvPr id="2" name="Date Placeholder 1"/>
          <p:cNvSpPr>
            <a:spLocks noGrp="1"/>
          </p:cNvSpPr>
          <p:nvPr>
            <p:ph type="dt" sz="half" idx="10"/>
          </p:nvPr>
        </p:nvSpPr>
        <p:spPr/>
        <p:txBody>
          <a:bodyPr/>
          <a:lstStyle/>
          <a:p>
            <a:fld id="{D03FD562-637A-C340-8F81-CB333C5CBD43}"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7FA-08D7-D14E-955A-CB65BFD28E9C}" type="slidenum">
              <a:rPr lang="en-US" smtClean="0"/>
              <a:t>‹#›</a:t>
            </a:fld>
            <a:endParaRPr lang="en-US"/>
          </a:p>
        </p:txBody>
      </p:sp>
    </p:spTree>
    <p:extLst>
      <p:ext uri="{BB962C8B-B14F-4D97-AF65-F5344CB8AC3E}">
        <p14:creationId xmlns:p14="http://schemas.microsoft.com/office/powerpoint/2010/main" val="224716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789" y="301626"/>
            <a:ext cx="807356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789" y="1825625"/>
            <a:ext cx="807356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86600" y="-930"/>
            <a:ext cx="2057400" cy="319087"/>
          </a:xfrm>
          <a:prstGeom prst="rect">
            <a:avLst/>
          </a:prstGeom>
        </p:spPr>
        <p:txBody>
          <a:bodyPr vert="horz" lIns="91440" tIns="45720" rIns="91440" bIns="45720" rtlCol="0" anchor="ctr"/>
          <a:lstStyle>
            <a:lvl1pPr algn="r">
              <a:defRPr sz="1200">
                <a:solidFill>
                  <a:schemeClr val="tx1">
                    <a:tint val="82000"/>
                  </a:schemeClr>
                </a:solidFill>
              </a:defRPr>
            </a:lvl1pPr>
          </a:lstStyle>
          <a:p>
            <a:fld id="{D03FD562-637A-C340-8F81-CB333C5CBD43}" type="datetimeFigureOut">
              <a:rPr lang="en-US" smtClean="0"/>
              <a:pPr/>
              <a:t>11/18/2025</a:t>
            </a:fld>
            <a:endParaRPr lang="en-US"/>
          </a:p>
        </p:txBody>
      </p:sp>
      <p:sp>
        <p:nvSpPr>
          <p:cNvPr id="5" name="Footer Placeholder 4"/>
          <p:cNvSpPr>
            <a:spLocks noGrp="1"/>
          </p:cNvSpPr>
          <p:nvPr>
            <p:ph type="ftr" sz="quarter" idx="3"/>
          </p:nvPr>
        </p:nvSpPr>
        <p:spPr>
          <a:xfrm>
            <a:off x="441789" y="6543019"/>
            <a:ext cx="6950269" cy="31908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7392057" y="6538913"/>
            <a:ext cx="1751943" cy="319087"/>
          </a:xfrm>
          <a:prstGeom prst="rect">
            <a:avLst/>
          </a:prstGeom>
        </p:spPr>
        <p:txBody>
          <a:bodyPr vert="horz" lIns="91440" tIns="45720" rIns="91440" bIns="45720" rtlCol="0" anchor="ctr"/>
          <a:lstStyle>
            <a:lvl1pPr algn="r">
              <a:defRPr sz="1200">
                <a:solidFill>
                  <a:schemeClr val="tx1">
                    <a:tint val="82000"/>
                  </a:schemeClr>
                </a:solidFill>
              </a:defRPr>
            </a:lvl1pPr>
          </a:lstStyle>
          <a:p>
            <a:fld id="{0E2487FA-08D7-D14E-955A-CB65BFD28E9C}" type="slidenum">
              <a:rPr lang="en-US" smtClean="0"/>
              <a:t>‹#›</a:t>
            </a:fld>
            <a:endParaRPr lang="en-US"/>
          </a:p>
        </p:txBody>
      </p:sp>
      <p:pic>
        <p:nvPicPr>
          <p:cNvPr id="8" name="Picture 7" descr="A blue and white logo&#10;&#10;Description automatically generated">
            <a:extLst>
              <a:ext uri="{FF2B5EF4-FFF2-40B4-BE49-F238E27FC236}">
                <a16:creationId xmlns:a16="http://schemas.microsoft.com/office/drawing/2014/main" id="{8829F2ED-AB32-3076-91E4-C097E8D30F54}"/>
              </a:ext>
            </a:extLst>
          </p:cNvPr>
          <p:cNvPicPr>
            <a:picLocks noChangeAspect="1"/>
          </p:cNvPicPr>
          <p:nvPr userDrawn="1"/>
        </p:nvPicPr>
        <p:blipFill>
          <a:blip r:embed="rId15"/>
          <a:stretch>
            <a:fillRect/>
          </a:stretch>
        </p:blipFill>
        <p:spPr>
          <a:xfrm>
            <a:off x="7136084" y="5716332"/>
            <a:ext cx="2007916" cy="822581"/>
          </a:xfrm>
          <a:prstGeom prst="rect">
            <a:avLst/>
          </a:prstGeom>
        </p:spPr>
      </p:pic>
    </p:spTree>
    <p:extLst>
      <p:ext uri="{BB962C8B-B14F-4D97-AF65-F5344CB8AC3E}">
        <p14:creationId xmlns:p14="http://schemas.microsoft.com/office/powerpoint/2010/main" val="1268821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 id="2147483674"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b="1" i="0" kern="1200">
          <a:solidFill>
            <a:schemeClr val="tx1"/>
          </a:solidFill>
          <a:latin typeface="Albert Sans Blac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17F7-F953-CCEC-D269-234BB107396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F88FFE-7A70-3EF2-1D64-D55C648CBA50}"/>
              </a:ext>
            </a:extLst>
          </p:cNvPr>
          <p:cNvSpPr/>
          <p:nvPr/>
        </p:nvSpPr>
        <p:spPr>
          <a:xfrm>
            <a:off x="4109995" y="3135550"/>
            <a:ext cx="4047415" cy="741853"/>
          </a:xfrm>
          <a:prstGeom prst="rect">
            <a:avLst/>
          </a:prstGeom>
        </p:spPr>
        <p:txBody>
          <a:bodyPr vert="horz" lIns="68580" tIns="34290" rIns="68580" bIns="34290" rtlCol="0">
            <a:noAutofit/>
          </a:bodyPr>
          <a:lstStyle/>
          <a:p>
            <a:pPr defTabSz="685800">
              <a:lnSpc>
                <a:spcPct val="90000"/>
              </a:lnSpc>
              <a:spcBef>
                <a:spcPts val="750"/>
              </a:spcBef>
              <a:defRPr/>
            </a:pPr>
            <a:r>
              <a:rPr lang="en-US" sz="2700" b="1" dirty="0">
                <a:solidFill>
                  <a:srgbClr val="003366"/>
                </a:solidFill>
                <a:latin typeface="Barlow" pitchFamily="2" charset="77"/>
              </a:rPr>
              <a:t>Jennifer Peavy</a:t>
            </a:r>
          </a:p>
          <a:p>
            <a:pPr defTabSz="685800">
              <a:lnSpc>
                <a:spcPct val="90000"/>
              </a:lnSpc>
              <a:spcBef>
                <a:spcPts val="750"/>
              </a:spcBef>
              <a:defRPr/>
            </a:pPr>
            <a:r>
              <a:rPr lang="en-US" sz="2700" dirty="0">
                <a:solidFill>
                  <a:srgbClr val="003366"/>
                </a:solidFill>
                <a:latin typeface="Barlow" pitchFamily="2" charset="77"/>
              </a:rPr>
              <a:t>Director, Financial Services</a:t>
            </a:r>
          </a:p>
        </p:txBody>
      </p:sp>
      <p:pic>
        <p:nvPicPr>
          <p:cNvPr id="3" name="Picture 2" descr="A black and white logo&#10;&#10;Description automatically generated">
            <a:extLst>
              <a:ext uri="{FF2B5EF4-FFF2-40B4-BE49-F238E27FC236}">
                <a16:creationId xmlns:a16="http://schemas.microsoft.com/office/drawing/2014/main" id="{9887E472-84A0-17A3-3C55-F90E4A5CDB58}"/>
              </a:ext>
            </a:extLst>
          </p:cNvPr>
          <p:cNvPicPr>
            <a:picLocks noChangeAspect="1"/>
          </p:cNvPicPr>
          <p:nvPr/>
        </p:nvPicPr>
        <p:blipFill rotWithShape="1">
          <a:blip r:embed="rId2"/>
          <a:srcRect l="33932" b="34052"/>
          <a:stretch/>
        </p:blipFill>
        <p:spPr>
          <a:xfrm>
            <a:off x="6423827" y="976044"/>
            <a:ext cx="2166093" cy="741853"/>
          </a:xfrm>
          <a:prstGeom prst="rect">
            <a:avLst/>
          </a:prstGeom>
        </p:spPr>
      </p:pic>
      <p:pic>
        <p:nvPicPr>
          <p:cNvPr id="5" name="Picture 4">
            <a:extLst>
              <a:ext uri="{FF2B5EF4-FFF2-40B4-BE49-F238E27FC236}">
                <a16:creationId xmlns:a16="http://schemas.microsoft.com/office/drawing/2014/main" id="{ECF7FEE1-3230-262F-DABA-0A71396D623E}"/>
              </a:ext>
            </a:extLst>
          </p:cNvPr>
          <p:cNvPicPr>
            <a:picLocks noChangeAspect="1"/>
          </p:cNvPicPr>
          <p:nvPr/>
        </p:nvPicPr>
        <p:blipFill>
          <a:blip r:embed="rId3"/>
          <a:srcRect t="9409"/>
          <a:stretch/>
        </p:blipFill>
        <p:spPr>
          <a:xfrm>
            <a:off x="1593056" y="2550778"/>
            <a:ext cx="1827308" cy="241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741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5A06-2A39-554E-4DEF-28A6A5610904}"/>
              </a:ext>
            </a:extLst>
          </p:cNvPr>
          <p:cNvSpPr>
            <a:spLocks noGrp="1"/>
          </p:cNvSpPr>
          <p:nvPr>
            <p:ph type="title"/>
          </p:nvPr>
        </p:nvSpPr>
        <p:spPr>
          <a:xfrm>
            <a:off x="1526546" y="939155"/>
            <a:ext cx="7172827" cy="994172"/>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Correcting Drop for Nonpayment</a:t>
            </a:r>
          </a:p>
        </p:txBody>
      </p:sp>
      <p:sp>
        <p:nvSpPr>
          <p:cNvPr id="8" name="Rectangle 7">
            <a:extLst>
              <a:ext uri="{FF2B5EF4-FFF2-40B4-BE49-F238E27FC236}">
                <a16:creationId xmlns:a16="http://schemas.microsoft.com/office/drawing/2014/main" id="{EABF6858-4E1D-860A-2EE0-A17B13CECF7C}"/>
              </a:ext>
            </a:extLst>
          </p:cNvPr>
          <p:cNvSpPr/>
          <p:nvPr/>
        </p:nvSpPr>
        <p:spPr>
          <a:xfrm>
            <a:off x="4375555" y="2348789"/>
            <a:ext cx="4768445" cy="3647152"/>
          </a:xfrm>
          <a:prstGeom prst="rect">
            <a:avLst/>
          </a:prstGeom>
          <a:solidFill>
            <a:schemeClr val="bg1"/>
          </a:solidFill>
          <a:ln w="19050">
            <a:solidFill>
              <a:schemeClr val="bg1"/>
            </a:solidFill>
          </a:ln>
        </p:spPr>
        <p:txBody>
          <a:bodyPr wrap="square">
            <a:spAutoFit/>
          </a:bodyPr>
          <a:lstStyle/>
          <a:p>
            <a:pPr defTabSz="685800">
              <a:defRPr/>
            </a:pPr>
            <a:r>
              <a:rPr lang="en-US" sz="2700" b="1" dirty="0">
                <a:solidFill>
                  <a:srgbClr val="005196">
                    <a:lumMod val="50000"/>
                  </a:srgbClr>
                </a:solidFill>
                <a:latin typeface="Calibri" panose="020F0502020204030204" pitchFamily="34" charset="0"/>
                <a:ea typeface="Calibri" panose="020F0502020204030204" pitchFamily="34" charset="0"/>
                <a:cs typeface="Calibri" panose="020F0502020204030204" pitchFamily="34" charset="0"/>
              </a:rPr>
              <a:t>27% of Students Incorrectly 			Dropped</a:t>
            </a:r>
          </a:p>
          <a:p>
            <a:pPr defTabSz="685800">
              <a:defRPr/>
            </a:pPr>
            <a:endParaRPr lang="en-US" sz="2700" b="1" dirty="0">
              <a:solidFill>
                <a:srgbClr val="005196">
                  <a:lumMod val="50000"/>
                </a:srgbClr>
              </a:solidFill>
              <a:latin typeface="Calibri" panose="020F0502020204030204" pitchFamily="34" charset="0"/>
              <a:ea typeface="Calibri" panose="020F0502020204030204" pitchFamily="34" charset="0"/>
              <a:cs typeface="Calibri" panose="020F0502020204030204" pitchFamily="34" charset="0"/>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srgbClr val="005196">
                  <a:lumMod val="50000"/>
                </a:srgbClr>
              </a:solidFill>
              <a:latin typeface="Aptos" panose="02110004020202020204"/>
            </a:endParaRPr>
          </a:p>
          <a:p>
            <a:pPr defTabSz="685800">
              <a:defRPr/>
            </a:pPr>
            <a:endParaRPr lang="en-US" sz="1500" b="1" dirty="0">
              <a:solidFill>
                <a:prstClr val="black"/>
              </a:solidFill>
              <a:latin typeface="Calibri"/>
            </a:endParaRPr>
          </a:p>
        </p:txBody>
      </p:sp>
      <p:graphicFrame>
        <p:nvGraphicFramePr>
          <p:cNvPr id="15" name="Table 10">
            <a:extLst>
              <a:ext uri="{FF2B5EF4-FFF2-40B4-BE49-F238E27FC236}">
                <a16:creationId xmlns:a16="http://schemas.microsoft.com/office/drawing/2014/main" id="{98B8918F-AF39-4DD3-947C-913EB1E0C6CA}"/>
              </a:ext>
            </a:extLst>
          </p:cNvPr>
          <p:cNvGraphicFramePr>
            <a:graphicFrameLocks noGrp="1"/>
          </p:cNvGraphicFramePr>
          <p:nvPr/>
        </p:nvGraphicFramePr>
        <p:xfrm>
          <a:off x="113798" y="2259889"/>
          <a:ext cx="3970387" cy="3742538"/>
        </p:xfrm>
        <a:graphic>
          <a:graphicData uri="http://schemas.openxmlformats.org/drawingml/2006/table">
            <a:tbl>
              <a:tblPr firstRow="1" bandRow="1">
                <a:tableStyleId>{7E9639D4-E3E2-4D34-9284-5A2195B3D0D7}</a:tableStyleId>
              </a:tblPr>
              <a:tblGrid>
                <a:gridCol w="3970387">
                  <a:extLst>
                    <a:ext uri="{9D8B030D-6E8A-4147-A177-3AD203B41FA5}">
                      <a16:colId xmlns:a16="http://schemas.microsoft.com/office/drawing/2014/main" val="4292500803"/>
                    </a:ext>
                  </a:extLst>
                </a:gridCol>
              </a:tblGrid>
              <a:tr h="434340">
                <a:tc>
                  <a:txBody>
                    <a:bodyPr/>
                    <a:lstStyle/>
                    <a:p>
                      <a:pPr algn="ctr"/>
                      <a:r>
                        <a:rPr lang="en-US" sz="2400" dirty="0">
                          <a:solidFill>
                            <a:schemeClr val="bg1"/>
                          </a:solidFill>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Project Description</a:t>
                      </a:r>
                    </a:p>
                  </a:txBody>
                  <a:tcPr marL="68580" marR="68580" marT="34290" marB="34290"/>
                </a:tc>
                <a:extLst>
                  <a:ext uri="{0D108BD9-81ED-4DB2-BD59-A6C34878D82A}">
                    <a16:rowId xmlns:a16="http://schemas.microsoft.com/office/drawing/2014/main" val="3795122921"/>
                  </a:ext>
                </a:extLst>
              </a:tr>
              <a:tr h="3308198">
                <a:tc>
                  <a:txBody>
                    <a:bodyPr/>
                    <a:lstStyle/>
                    <a:p>
                      <a:pPr algn="l"/>
                      <a:endParaRPr lang="en-US" sz="1400" b="0" dirty="0">
                        <a:solidFill>
                          <a:schemeClr val="tx1">
                            <a:lumMod val="50000"/>
                          </a:schemeClr>
                        </a:solidFill>
                        <a:effectLst/>
                      </a:endParaRPr>
                    </a:p>
                    <a:p>
                      <a:pPr algn="l"/>
                      <a:r>
                        <a:rPr lang="en-US" sz="1500" b="0" dirty="0">
                          <a:solidFill>
                            <a:schemeClr val="tx1">
                              <a:lumMod val="50000"/>
                            </a:schemeClr>
                          </a:solidFill>
                          <a:effectLst/>
                        </a:rPr>
                        <a:t>This project focuses on </a:t>
                      </a:r>
                      <a:r>
                        <a:rPr lang="en-US" sz="1500" b="1" dirty="0">
                          <a:solidFill>
                            <a:schemeClr val="tx1">
                              <a:lumMod val="50000"/>
                            </a:schemeClr>
                          </a:solidFill>
                          <a:effectLst/>
                        </a:rPr>
                        <a:t>correcting the issues with drop for nonpayment for students with Florida Prepaid and Bright Futures</a:t>
                      </a:r>
                      <a:r>
                        <a:rPr lang="en-US" sz="1500" b="0" dirty="0">
                          <a:solidFill>
                            <a:schemeClr val="tx1">
                              <a:lumMod val="50000"/>
                            </a:schemeClr>
                          </a:solidFill>
                          <a:effectLst/>
                        </a:rPr>
                        <a:t>. Students were dropped from all classes when drop for nonpayment was completed. Correcting the issue will improve the students’ experience, reduce extra work on TSC employees, decrease call volume, and improve the lines in the Student Union.  </a:t>
                      </a:r>
                      <a:endParaRPr lang="en-US" sz="1400" b="0" dirty="0">
                        <a:solidFill>
                          <a:schemeClr val="tx1">
                            <a:lumMod val="50000"/>
                          </a:schemeClr>
                        </a:solidFill>
                        <a:effectLst/>
                      </a:endParaRPr>
                    </a:p>
                    <a:p>
                      <a:pPr algn="l"/>
                      <a:endParaRPr lang="en-US" sz="1400" b="0" dirty="0">
                        <a:solidFill>
                          <a:schemeClr val="tx1">
                            <a:lumMod val="50000"/>
                          </a:schemeClr>
                        </a:solidFill>
                        <a:effectLst/>
                      </a:endParaRPr>
                    </a:p>
                    <a:p>
                      <a:pPr algn="l"/>
                      <a:endParaRPr lang="en-US" sz="1400" b="0" dirty="0">
                        <a:solidFill>
                          <a:schemeClr val="tx1">
                            <a:lumMod val="50000"/>
                          </a:schemeClr>
                        </a:solidFill>
                        <a:effectLst/>
                      </a:endParaRPr>
                    </a:p>
                    <a:p>
                      <a:pPr algn="l"/>
                      <a:endParaRPr lang="en-US" sz="1400" b="0" dirty="0">
                        <a:solidFill>
                          <a:schemeClr val="tx1">
                            <a:lumMod val="50000"/>
                          </a:schemeClr>
                        </a:solidFill>
                        <a:effectLst/>
                      </a:endParaRPr>
                    </a:p>
                    <a:p>
                      <a:pPr algn="l"/>
                      <a:endParaRPr lang="en-US" sz="1400" b="0" dirty="0">
                        <a:solidFill>
                          <a:schemeClr val="tx1">
                            <a:lumMod val="50000"/>
                          </a:schemeClr>
                        </a:solidFill>
                        <a:effectLst/>
                      </a:endParaRPr>
                    </a:p>
                  </a:txBody>
                  <a:tcPr marL="68580" marR="68580" marT="34290" marB="34290"/>
                </a:tc>
                <a:extLst>
                  <a:ext uri="{0D108BD9-81ED-4DB2-BD59-A6C34878D82A}">
                    <a16:rowId xmlns:a16="http://schemas.microsoft.com/office/drawing/2014/main" val="1994819203"/>
                  </a:ext>
                </a:extLst>
              </a:tr>
            </a:tbl>
          </a:graphicData>
        </a:graphic>
      </p:graphicFrame>
      <p:graphicFrame>
        <p:nvGraphicFramePr>
          <p:cNvPr id="3" name="Chart 2">
            <a:extLst>
              <a:ext uri="{FF2B5EF4-FFF2-40B4-BE49-F238E27FC236}">
                <a16:creationId xmlns:a16="http://schemas.microsoft.com/office/drawing/2014/main" id="{89F5C81A-FE41-CEAE-350E-8C57DC5C9EE5}"/>
              </a:ext>
            </a:extLst>
          </p:cNvPr>
          <p:cNvGraphicFramePr>
            <a:graphicFrameLocks/>
          </p:cNvGraphicFramePr>
          <p:nvPr/>
        </p:nvGraphicFramePr>
        <p:xfrm>
          <a:off x="4238244" y="3092958"/>
          <a:ext cx="4407911" cy="2578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450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73B80-ABA3-4F80-85DD-6CF1DFC85941}"/>
              </a:ext>
            </a:extLst>
          </p:cNvPr>
          <p:cNvSpPr txBox="1">
            <a:spLocks/>
          </p:cNvSpPr>
          <p:nvPr/>
        </p:nvSpPr>
        <p:spPr>
          <a:xfrm>
            <a:off x="0" y="857250"/>
            <a:ext cx="9144000" cy="685800"/>
          </a:xfrm>
          <a:prstGeom prst="rect">
            <a:avLst/>
          </a:prstGeom>
          <a:solidFill>
            <a:schemeClr val="tx1"/>
          </a:solidFill>
        </p:spPr>
        <p:txBody>
          <a:bodyPr anchor="ct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457223">
              <a:defRPr/>
            </a:pPr>
            <a:r>
              <a:rPr lang="en-US" sz="3000" b="1" dirty="0">
                <a:solidFill>
                  <a:prstClr val="white"/>
                </a:solidFill>
                <a:latin typeface="Calibri"/>
              </a:rPr>
              <a:t>  </a:t>
            </a:r>
            <a:r>
              <a:rPr lang="en-US" sz="3300" b="1" dirty="0">
                <a:solidFill>
                  <a:prstClr val="white"/>
                </a:solidFill>
                <a:latin typeface="Calibri"/>
              </a:rPr>
              <a:t>Capstone</a:t>
            </a:r>
            <a:r>
              <a:rPr lang="en-US" sz="3600" b="1" dirty="0">
                <a:solidFill>
                  <a:prstClr val="white"/>
                </a:solidFill>
                <a:latin typeface="Calibri"/>
              </a:rPr>
              <a:t> Results</a:t>
            </a:r>
          </a:p>
        </p:txBody>
      </p:sp>
      <p:pic>
        <p:nvPicPr>
          <p:cNvPr id="8" name="Picture 7">
            <a:extLst>
              <a:ext uri="{FF2B5EF4-FFF2-40B4-BE49-F238E27FC236}">
                <a16:creationId xmlns:a16="http://schemas.microsoft.com/office/drawing/2014/main" id="{29357450-D74C-7C7A-B905-77F36740130C}"/>
              </a:ext>
            </a:extLst>
          </p:cNvPr>
          <p:cNvPicPr>
            <a:picLocks noChangeAspect="1"/>
          </p:cNvPicPr>
          <p:nvPr/>
        </p:nvPicPr>
        <p:blipFill>
          <a:blip r:embed="rId3"/>
          <a:stretch>
            <a:fillRect/>
          </a:stretch>
        </p:blipFill>
        <p:spPr>
          <a:xfrm>
            <a:off x="401081" y="1943875"/>
            <a:ext cx="3396219" cy="1036309"/>
          </a:xfrm>
          <a:prstGeom prst="rect">
            <a:avLst/>
          </a:prstGeom>
        </p:spPr>
      </p:pic>
      <p:pic>
        <p:nvPicPr>
          <p:cNvPr id="10" name="Picture 9">
            <a:extLst>
              <a:ext uri="{FF2B5EF4-FFF2-40B4-BE49-F238E27FC236}">
                <a16:creationId xmlns:a16="http://schemas.microsoft.com/office/drawing/2014/main" id="{708A1396-EF0A-1AF3-27C8-7EDBE97C3B72}"/>
              </a:ext>
            </a:extLst>
          </p:cNvPr>
          <p:cNvPicPr>
            <a:picLocks noChangeAspect="1"/>
          </p:cNvPicPr>
          <p:nvPr/>
        </p:nvPicPr>
        <p:blipFill>
          <a:blip r:embed="rId4"/>
          <a:stretch>
            <a:fillRect/>
          </a:stretch>
        </p:blipFill>
        <p:spPr>
          <a:xfrm>
            <a:off x="3797301" y="1954181"/>
            <a:ext cx="2217011" cy="983682"/>
          </a:xfrm>
          <a:prstGeom prst="rect">
            <a:avLst/>
          </a:prstGeom>
        </p:spPr>
      </p:pic>
      <p:sp>
        <p:nvSpPr>
          <p:cNvPr id="11" name="TextBox 10">
            <a:extLst>
              <a:ext uri="{FF2B5EF4-FFF2-40B4-BE49-F238E27FC236}">
                <a16:creationId xmlns:a16="http://schemas.microsoft.com/office/drawing/2014/main" id="{6DE3D940-4C50-B0D9-CAB6-8C2222784A36}"/>
              </a:ext>
            </a:extLst>
          </p:cNvPr>
          <p:cNvSpPr txBox="1"/>
          <p:nvPr/>
        </p:nvSpPr>
        <p:spPr>
          <a:xfrm>
            <a:off x="115331" y="1635035"/>
            <a:ext cx="6710665" cy="300082"/>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b="1" dirty="0">
                <a:solidFill>
                  <a:srgbClr val="005196"/>
                </a:solidFill>
                <a:latin typeface="Aptos" panose="02110004020202020204"/>
              </a:rPr>
              <a:t>Issues with anticipated payment</a:t>
            </a:r>
          </a:p>
        </p:txBody>
      </p:sp>
      <p:sp>
        <p:nvSpPr>
          <p:cNvPr id="14" name="Title 1">
            <a:extLst>
              <a:ext uri="{FF2B5EF4-FFF2-40B4-BE49-F238E27FC236}">
                <a16:creationId xmlns:a16="http://schemas.microsoft.com/office/drawing/2014/main" id="{EF81270D-5563-75BB-8EE8-7BCD249B6E33}"/>
              </a:ext>
            </a:extLst>
          </p:cNvPr>
          <p:cNvSpPr txBox="1">
            <a:spLocks/>
          </p:cNvSpPr>
          <p:nvPr/>
        </p:nvSpPr>
        <p:spPr>
          <a:xfrm>
            <a:off x="0" y="3181007"/>
            <a:ext cx="5993892" cy="685800"/>
          </a:xfrm>
          <a:prstGeom prst="rect">
            <a:avLst/>
          </a:prstGeom>
          <a:solidFill>
            <a:schemeClr val="tx1"/>
          </a:solidFill>
        </p:spPr>
        <p:txBody>
          <a:bodyPr anchor="ct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457223">
              <a:defRPr/>
            </a:pPr>
            <a:r>
              <a:rPr lang="en-US" sz="3000" b="1" dirty="0">
                <a:solidFill>
                  <a:prstClr val="white"/>
                </a:solidFill>
                <a:latin typeface="Calibri"/>
              </a:rPr>
              <a:t>  </a:t>
            </a:r>
            <a:r>
              <a:rPr lang="en-US" sz="3300" b="1" dirty="0">
                <a:solidFill>
                  <a:prstClr val="white"/>
                </a:solidFill>
                <a:latin typeface="Calibri"/>
              </a:rPr>
              <a:t>Solution</a:t>
            </a:r>
            <a:endParaRPr lang="en-US" sz="3600" b="1" dirty="0">
              <a:solidFill>
                <a:prstClr val="white"/>
              </a:solidFill>
              <a:latin typeface="Calibri"/>
            </a:endParaRPr>
          </a:p>
        </p:txBody>
      </p:sp>
      <p:sp>
        <p:nvSpPr>
          <p:cNvPr id="15" name="TextBox 14">
            <a:extLst>
              <a:ext uri="{FF2B5EF4-FFF2-40B4-BE49-F238E27FC236}">
                <a16:creationId xmlns:a16="http://schemas.microsoft.com/office/drawing/2014/main" id="{DDFC68D9-812E-B4F5-A68D-6BD61376C39E}"/>
              </a:ext>
            </a:extLst>
          </p:cNvPr>
          <p:cNvSpPr txBox="1"/>
          <p:nvPr/>
        </p:nvSpPr>
        <p:spPr>
          <a:xfrm>
            <a:off x="597106" y="3989831"/>
            <a:ext cx="6137069" cy="646331"/>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b="1" dirty="0">
                <a:solidFill>
                  <a:srgbClr val="005196"/>
                </a:solidFill>
                <a:latin typeface="Aptos" panose="02110004020202020204"/>
              </a:rPr>
              <a:t>Correct academic date controls </a:t>
            </a:r>
            <a:r>
              <a:rPr lang="en-US" dirty="0">
                <a:solidFill>
                  <a:srgbClr val="005196"/>
                </a:solidFill>
                <a:latin typeface="Aptos" panose="02110004020202020204"/>
              </a:rPr>
              <a:t>for anticipated payment display date </a:t>
            </a:r>
          </a:p>
        </p:txBody>
      </p:sp>
      <p:sp>
        <p:nvSpPr>
          <p:cNvPr id="16" name="TextBox 15">
            <a:extLst>
              <a:ext uri="{FF2B5EF4-FFF2-40B4-BE49-F238E27FC236}">
                <a16:creationId xmlns:a16="http://schemas.microsoft.com/office/drawing/2014/main" id="{2DA233EF-BB60-9A02-920D-E1ED760225F5}"/>
              </a:ext>
            </a:extLst>
          </p:cNvPr>
          <p:cNvSpPr txBox="1"/>
          <p:nvPr/>
        </p:nvSpPr>
        <p:spPr>
          <a:xfrm>
            <a:off x="597106" y="4886066"/>
            <a:ext cx="6710665" cy="646331"/>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b="1" dirty="0">
                <a:solidFill>
                  <a:srgbClr val="005196"/>
                </a:solidFill>
                <a:latin typeface="Aptos" panose="02110004020202020204"/>
              </a:rPr>
              <a:t>Configure integration </a:t>
            </a:r>
            <a:r>
              <a:rPr lang="en-US" dirty="0">
                <a:solidFill>
                  <a:srgbClr val="005196"/>
                </a:solidFill>
                <a:latin typeface="Aptos" panose="02110004020202020204"/>
              </a:rPr>
              <a:t>to load actual amounts from Florida Prepaid &amp; Bright Futures</a:t>
            </a:r>
          </a:p>
        </p:txBody>
      </p:sp>
      <p:sp>
        <p:nvSpPr>
          <p:cNvPr id="18" name="TextBox 17">
            <a:extLst>
              <a:ext uri="{FF2B5EF4-FFF2-40B4-BE49-F238E27FC236}">
                <a16:creationId xmlns:a16="http://schemas.microsoft.com/office/drawing/2014/main" id="{F1D8CEE4-1290-6101-651C-84AF6C5ECB87}"/>
              </a:ext>
            </a:extLst>
          </p:cNvPr>
          <p:cNvSpPr txBox="1"/>
          <p:nvPr/>
        </p:nvSpPr>
        <p:spPr>
          <a:xfrm>
            <a:off x="597106" y="4574442"/>
            <a:ext cx="6710665" cy="369332"/>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b="1" dirty="0">
                <a:solidFill>
                  <a:srgbClr val="005196"/>
                </a:solidFill>
                <a:latin typeface="Aptos" panose="02110004020202020204"/>
              </a:rPr>
              <a:t>Configure calculation </a:t>
            </a:r>
            <a:r>
              <a:rPr lang="en-US" dirty="0">
                <a:solidFill>
                  <a:srgbClr val="005196"/>
                </a:solidFill>
                <a:latin typeface="Aptos" panose="02110004020202020204"/>
              </a:rPr>
              <a:t>using actual rates and registered hours</a:t>
            </a:r>
          </a:p>
        </p:txBody>
      </p:sp>
    </p:spTree>
    <p:extLst>
      <p:ext uri="{BB962C8B-B14F-4D97-AF65-F5344CB8AC3E}">
        <p14:creationId xmlns:p14="http://schemas.microsoft.com/office/powerpoint/2010/main" val="80985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53A7-3B49-ECC0-2D0E-C75645643A0E}"/>
              </a:ext>
            </a:extLst>
          </p:cNvPr>
          <p:cNvSpPr>
            <a:spLocks noGrp="1"/>
          </p:cNvSpPr>
          <p:nvPr>
            <p:ph type="title"/>
          </p:nvPr>
        </p:nvSpPr>
        <p:spPr>
          <a:xfrm>
            <a:off x="335545" y="491090"/>
            <a:ext cx="7511999" cy="994172"/>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Future Recommendations</a:t>
            </a:r>
          </a:p>
        </p:txBody>
      </p:sp>
      <p:sp>
        <p:nvSpPr>
          <p:cNvPr id="3" name="TextBox 2">
            <a:extLst>
              <a:ext uri="{FF2B5EF4-FFF2-40B4-BE49-F238E27FC236}">
                <a16:creationId xmlns:a16="http://schemas.microsoft.com/office/drawing/2014/main" id="{685404C3-5022-7D88-F79F-1F0B03F42E9D}"/>
              </a:ext>
            </a:extLst>
          </p:cNvPr>
          <p:cNvSpPr txBox="1"/>
          <p:nvPr/>
        </p:nvSpPr>
        <p:spPr>
          <a:xfrm>
            <a:off x="181626" y="1776222"/>
            <a:ext cx="6710665" cy="300082"/>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dirty="0">
                <a:solidFill>
                  <a:srgbClr val="005196"/>
                </a:solidFill>
                <a:latin typeface="Aptos" panose="02110004020202020204"/>
              </a:rPr>
              <a:t>Issues with Anticipated Aid Display Dates and Amounts</a:t>
            </a:r>
          </a:p>
        </p:txBody>
      </p:sp>
      <p:sp>
        <p:nvSpPr>
          <p:cNvPr id="4" name="TextBox 3">
            <a:extLst>
              <a:ext uri="{FF2B5EF4-FFF2-40B4-BE49-F238E27FC236}">
                <a16:creationId xmlns:a16="http://schemas.microsoft.com/office/drawing/2014/main" id="{7D046788-EECB-B95B-0C49-4B4963EDDE66}"/>
              </a:ext>
            </a:extLst>
          </p:cNvPr>
          <p:cNvSpPr txBox="1"/>
          <p:nvPr/>
        </p:nvSpPr>
        <p:spPr>
          <a:xfrm>
            <a:off x="565674" y="2658225"/>
            <a:ext cx="6710665" cy="415498"/>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100" b="1" dirty="0">
                <a:solidFill>
                  <a:srgbClr val="005196"/>
                </a:solidFill>
                <a:latin typeface="Aptos" panose="02110004020202020204"/>
              </a:rPr>
              <a:t>Review academic date controls </a:t>
            </a:r>
            <a:r>
              <a:rPr lang="en-US" sz="2100" dirty="0">
                <a:solidFill>
                  <a:srgbClr val="005196"/>
                </a:solidFill>
                <a:latin typeface="Aptos" panose="02110004020202020204"/>
              </a:rPr>
              <a:t>for each term</a:t>
            </a:r>
          </a:p>
        </p:txBody>
      </p:sp>
      <p:sp>
        <p:nvSpPr>
          <p:cNvPr id="5" name="TextBox 4">
            <a:extLst>
              <a:ext uri="{FF2B5EF4-FFF2-40B4-BE49-F238E27FC236}">
                <a16:creationId xmlns:a16="http://schemas.microsoft.com/office/drawing/2014/main" id="{BCEA3935-3EC9-B590-3A2E-69161BC8AFEB}"/>
              </a:ext>
            </a:extLst>
          </p:cNvPr>
          <p:cNvSpPr txBox="1"/>
          <p:nvPr/>
        </p:nvSpPr>
        <p:spPr>
          <a:xfrm>
            <a:off x="565673" y="3152001"/>
            <a:ext cx="6710665" cy="738664"/>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100" dirty="0">
                <a:solidFill>
                  <a:srgbClr val="005196"/>
                </a:solidFill>
                <a:latin typeface="Aptos" panose="02110004020202020204"/>
              </a:rPr>
              <a:t>Use calculations based on</a:t>
            </a:r>
            <a:r>
              <a:rPr lang="en-US" sz="2100" b="1" dirty="0">
                <a:solidFill>
                  <a:srgbClr val="005196"/>
                </a:solidFill>
                <a:latin typeface="Aptos" panose="02110004020202020204"/>
              </a:rPr>
              <a:t> actual amounts</a:t>
            </a:r>
            <a:r>
              <a:rPr lang="en-US" sz="2100" dirty="0">
                <a:solidFill>
                  <a:srgbClr val="005196"/>
                </a:solidFill>
                <a:latin typeface="Aptos" panose="02110004020202020204"/>
              </a:rPr>
              <a:t>, not a placeholder</a:t>
            </a:r>
          </a:p>
        </p:txBody>
      </p:sp>
      <p:sp>
        <p:nvSpPr>
          <p:cNvPr id="7" name="TextBox 6">
            <a:extLst>
              <a:ext uri="{FF2B5EF4-FFF2-40B4-BE49-F238E27FC236}">
                <a16:creationId xmlns:a16="http://schemas.microsoft.com/office/drawing/2014/main" id="{FEC7ED84-F76E-5E7D-4D4E-F7ECE1391A9E}"/>
              </a:ext>
            </a:extLst>
          </p:cNvPr>
          <p:cNvSpPr txBox="1"/>
          <p:nvPr/>
        </p:nvSpPr>
        <p:spPr>
          <a:xfrm>
            <a:off x="565672" y="3968942"/>
            <a:ext cx="6710665" cy="738664"/>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100" b="1" dirty="0">
                <a:solidFill>
                  <a:srgbClr val="005196"/>
                </a:solidFill>
                <a:latin typeface="Aptos" panose="02110004020202020204"/>
              </a:rPr>
              <a:t>Evaluate student award items </a:t>
            </a:r>
            <a:r>
              <a:rPr lang="en-US" sz="2100" dirty="0">
                <a:solidFill>
                  <a:srgbClr val="005196"/>
                </a:solidFill>
                <a:latin typeface="Aptos" panose="02110004020202020204"/>
              </a:rPr>
              <a:t>to ensure proper dates and calculations</a:t>
            </a:r>
          </a:p>
        </p:txBody>
      </p:sp>
    </p:spTree>
    <p:extLst>
      <p:ext uri="{BB962C8B-B14F-4D97-AF65-F5344CB8AC3E}">
        <p14:creationId xmlns:p14="http://schemas.microsoft.com/office/powerpoint/2010/main" val="2924432736"/>
      </p:ext>
    </p:extLst>
  </p:cSld>
  <p:clrMapOvr>
    <a:masterClrMapping/>
  </p:clrMapOvr>
</p:sld>
</file>

<file path=ppt/theme/theme1.xml><?xml version="1.0" encoding="utf-8"?>
<a:theme xmlns:a="http://schemas.openxmlformats.org/drawingml/2006/main" name="Office Theme">
  <a:themeElements>
    <a:clrScheme name="TSC Theme Colors">
      <a:dk1>
        <a:srgbClr val="005196"/>
      </a:dk1>
      <a:lt1>
        <a:srgbClr val="FFFFFF"/>
      </a:lt1>
      <a:dk2>
        <a:srgbClr val="003366"/>
      </a:dk2>
      <a:lt2>
        <a:srgbClr val="E5B611"/>
      </a:lt2>
      <a:accent1>
        <a:srgbClr val="659CD3"/>
      </a:accent1>
      <a:accent2>
        <a:srgbClr val="ED7D31"/>
      </a:accent2>
      <a:accent3>
        <a:srgbClr val="D1D3D3"/>
      </a:accent3>
      <a:accent4>
        <a:srgbClr val="B3900B"/>
      </a:accent4>
      <a:accent5>
        <a:srgbClr val="CE1264"/>
      </a:accent5>
      <a:accent6>
        <a:srgbClr val="B2D234"/>
      </a:accent6>
      <a:hlink>
        <a:srgbClr val="54B6E7"/>
      </a:hlink>
      <a:folHlink>
        <a:srgbClr val="954F72"/>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C 4x3 PowerPoint " id="{16702479-412B-8540-AF00-32AA140EA53A}" vid="{8977445C-BC82-4641-93DD-A58EF90FC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61E3C42243B46AA07A3A133ACD3EF" ma:contentTypeVersion="33" ma:contentTypeDescription="Create a new document." ma:contentTypeScope="" ma:versionID="fb5d5c9e8238e603f3a454f78d55f545">
  <xsd:schema xmlns:xsd="http://www.w3.org/2001/XMLSchema" xmlns:xs="http://www.w3.org/2001/XMLSchema" xmlns:p="http://schemas.microsoft.com/office/2006/metadata/properties" xmlns:ns1="http://schemas.microsoft.com/sharepoint/v3" xmlns:ns2="3b8bd7dc-5653-4dde-88f4-d69da9339f69" xmlns:ns3="b5034906-7a55-4d48-9ff4-ee9df9b5747a" targetNamespace="http://schemas.microsoft.com/office/2006/metadata/properties" ma:root="true" ma:fieldsID="a8145736466b6f7746c40ba6603b5af2" ns1:_="" ns2:_="" ns3:_="">
    <xsd:import namespace="http://schemas.microsoft.com/sharepoint/v3"/>
    <xsd:import namespace="3b8bd7dc-5653-4dde-88f4-d69da9339f69"/>
    <xsd:import namespace="b5034906-7a55-4d48-9ff4-ee9df9b5747a"/>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bd7dc-5653-4dde-88f4-d69da9339f6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ae242e52-ccba-4062-bb1a-6203fba2962b}" ma:internalName="TaxCatchAll" ma:showField="CatchAllData" ma:web="3b8bd7dc-5653-4dde-88f4-d69da9339f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034906-7a55-4d48-9ff4-ee9df9b57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bdd1448-4ee3-42d8-a517-16d509c626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AB31D4-2849-4E34-913F-C5E4BE206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b8bd7dc-5653-4dde-88f4-d69da9339f69"/>
    <ds:schemaRef ds:uri="b5034906-7a55-4d48-9ff4-ee9df9b57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EA06A-4561-43B0-8667-815B1CFDCD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TSC 4x3 PowerPoint Template (2)</Template>
  <TotalTime>4</TotalTime>
  <Words>164</Words>
  <Application>Microsoft Office PowerPoint</Application>
  <PresentationFormat>On-screen Show (4:3)</PresentationFormat>
  <Paragraphs>31</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Albert Sans Black</vt:lpstr>
      <vt:lpstr>Aptos</vt:lpstr>
      <vt:lpstr>Arial</vt:lpstr>
      <vt:lpstr>Barlow</vt:lpstr>
      <vt:lpstr>Calibri</vt:lpstr>
      <vt:lpstr>Office Theme</vt:lpstr>
      <vt:lpstr>PowerPoint Presentation</vt:lpstr>
      <vt:lpstr>Correcting Drop for Nonpayment</vt:lpstr>
      <vt:lpstr>PowerPoint Presentation</vt:lpstr>
      <vt:lpstr>Future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3</cp:revision>
  <dcterms:created xsi:type="dcterms:W3CDTF">2025-11-18T19:20:13Z</dcterms:created>
  <dcterms:modified xsi:type="dcterms:W3CDTF">2025-11-18T19:24:30Z</dcterms:modified>
</cp:coreProperties>
</file>