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3"/>
  </p:sldMasterIdLst>
  <p:notesMasterIdLst>
    <p:notesMasterId r:id="rId8"/>
  </p:notesMasterIdLst>
  <p:sldIdLst>
    <p:sldId id="3416" r:id="rId4"/>
    <p:sldId id="3554" r:id="rId5"/>
    <p:sldId id="3555" r:id="rId6"/>
    <p:sldId id="355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85" d="100"/>
          <a:sy n="85" d="100"/>
        </p:scale>
        <p:origin x="9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86500-3EDB-48BF-9435-2E3C38B84F07}" type="doc">
      <dgm:prSet loTypeId="urn:microsoft.com/office/officeart/2005/8/layout/process5" loCatId="process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64CEC09-3B0F-4197-B88D-B02C7BBBD03E}">
      <dgm:prSet/>
      <dgm:spPr/>
      <dgm:t>
        <a:bodyPr/>
        <a:lstStyle/>
        <a:p>
          <a:r>
            <a:rPr lang="en-US" b="1" dirty="0"/>
            <a:t>50% of our employees hold advanced degrees</a:t>
          </a:r>
        </a:p>
      </dgm:t>
    </dgm:pt>
    <dgm:pt modelId="{46A16EFE-AAF1-452C-969D-7A66B4C2EFF0}" type="parTrans" cxnId="{D74CC473-87F7-4988-80AF-31DF53D6D477}">
      <dgm:prSet/>
      <dgm:spPr/>
      <dgm:t>
        <a:bodyPr/>
        <a:lstStyle/>
        <a:p>
          <a:endParaRPr lang="en-US"/>
        </a:p>
      </dgm:t>
    </dgm:pt>
    <dgm:pt modelId="{617FF271-967E-43E0-A7AF-00057AECE626}" type="sibTrans" cxnId="{D74CC473-87F7-4988-80AF-31DF53D6D477}">
      <dgm:prSet/>
      <dgm:spPr/>
      <dgm:t>
        <a:bodyPr/>
        <a:lstStyle/>
        <a:p>
          <a:endParaRPr lang="en-US"/>
        </a:p>
      </dgm:t>
    </dgm:pt>
    <dgm:pt modelId="{A7B1C14E-6B7E-4D34-B768-4BF3BD0B4568}">
      <dgm:prSet/>
      <dgm:spPr/>
      <dgm:t>
        <a:bodyPr/>
        <a:lstStyle/>
        <a:p>
          <a:r>
            <a:rPr lang="en-US" b="1" i="0" baseline="0" dirty="0"/>
            <a:t>53% of employees have 5–10+ years of service</a:t>
          </a:r>
          <a:endParaRPr lang="en-US" b="1" dirty="0"/>
        </a:p>
      </dgm:t>
    </dgm:pt>
    <dgm:pt modelId="{94B20CF0-5775-4949-9CE0-CEB19A6D073D}" type="parTrans" cxnId="{E720DC37-CF3C-484C-9C30-DD6BF1990F74}">
      <dgm:prSet/>
      <dgm:spPr/>
      <dgm:t>
        <a:bodyPr/>
        <a:lstStyle/>
        <a:p>
          <a:endParaRPr lang="en-US"/>
        </a:p>
      </dgm:t>
    </dgm:pt>
    <dgm:pt modelId="{ACD70B4E-E19A-484A-90E0-7D0432449A4A}" type="sibTrans" cxnId="{E720DC37-CF3C-484C-9C30-DD6BF1990F74}">
      <dgm:prSet/>
      <dgm:spPr/>
      <dgm:t>
        <a:bodyPr/>
        <a:lstStyle/>
        <a:p>
          <a:endParaRPr lang="en-US"/>
        </a:p>
      </dgm:t>
    </dgm:pt>
    <dgm:pt modelId="{EAE545E3-95FD-4797-A59B-295BE2A1BB94}">
      <dgm:prSet/>
      <dgm:spPr/>
      <dgm:t>
        <a:bodyPr/>
        <a:lstStyle/>
        <a:p>
          <a:r>
            <a:rPr lang="en-US" b="1" i="0" baseline="0" dirty="0"/>
            <a:t>Roughly 10% of total staff are new hires annually (based on 100 hires per ~1000 FTE)</a:t>
          </a:r>
          <a:endParaRPr lang="en-US" b="1" dirty="0"/>
        </a:p>
      </dgm:t>
    </dgm:pt>
    <dgm:pt modelId="{3BED837C-300C-4E4A-9406-A28EF8DFEFE6}" type="parTrans" cxnId="{D99EBF05-8D4E-41E6-9036-E7EB4A44D18A}">
      <dgm:prSet/>
      <dgm:spPr/>
      <dgm:t>
        <a:bodyPr/>
        <a:lstStyle/>
        <a:p>
          <a:endParaRPr lang="en-US"/>
        </a:p>
      </dgm:t>
    </dgm:pt>
    <dgm:pt modelId="{06A313E4-5A69-4AC5-9F23-0B5E2C2B5707}" type="sibTrans" cxnId="{D99EBF05-8D4E-41E6-9036-E7EB4A44D18A}">
      <dgm:prSet/>
      <dgm:spPr/>
      <dgm:t>
        <a:bodyPr/>
        <a:lstStyle/>
        <a:p>
          <a:endParaRPr lang="en-US"/>
        </a:p>
      </dgm:t>
    </dgm:pt>
    <dgm:pt modelId="{A40C21D1-2B81-4962-B064-1704FEAAF157}">
      <dgm:prSet/>
      <dgm:spPr/>
      <dgm:t>
        <a:bodyPr/>
        <a:lstStyle/>
        <a:p>
          <a:r>
            <a:rPr lang="en-US" b="1" dirty="0"/>
            <a:t>Over 10% increase of new hire participation in professional development programs</a:t>
          </a:r>
        </a:p>
      </dgm:t>
    </dgm:pt>
    <dgm:pt modelId="{3E5E9EAD-F0C7-4B8E-8226-BA99714623A1}" type="parTrans" cxnId="{8AE6C46A-495B-4FD6-A132-6910BB343C00}">
      <dgm:prSet/>
      <dgm:spPr/>
      <dgm:t>
        <a:bodyPr/>
        <a:lstStyle/>
        <a:p>
          <a:endParaRPr lang="en-US"/>
        </a:p>
      </dgm:t>
    </dgm:pt>
    <dgm:pt modelId="{235F9D2F-DFA0-4401-8061-35A7122CE820}" type="sibTrans" cxnId="{8AE6C46A-495B-4FD6-A132-6910BB343C00}">
      <dgm:prSet/>
      <dgm:spPr/>
      <dgm:t>
        <a:bodyPr/>
        <a:lstStyle/>
        <a:p>
          <a:endParaRPr lang="en-US"/>
        </a:p>
      </dgm:t>
    </dgm:pt>
    <dgm:pt modelId="{56E15EDA-5447-409F-B236-A00FAE9DD24B}">
      <dgm:prSet/>
      <dgm:spPr/>
      <dgm:t>
        <a:bodyPr/>
        <a:lstStyle/>
        <a:p>
          <a:r>
            <a:rPr lang="en-US" b="1" dirty="0"/>
            <a:t>Over 68% of our 995 LinkedIn Learning licenses are in use </a:t>
          </a:r>
        </a:p>
      </dgm:t>
    </dgm:pt>
    <dgm:pt modelId="{EBD1EB01-184E-42B8-81A3-06C827AC828C}" type="parTrans" cxnId="{D13EC718-FFEE-4EAF-8A50-603E5728B4AA}">
      <dgm:prSet/>
      <dgm:spPr/>
      <dgm:t>
        <a:bodyPr/>
        <a:lstStyle/>
        <a:p>
          <a:endParaRPr lang="en-US"/>
        </a:p>
      </dgm:t>
    </dgm:pt>
    <dgm:pt modelId="{9432A35D-BE56-4A90-9301-25FDBFA5D0C2}" type="sibTrans" cxnId="{D13EC718-FFEE-4EAF-8A50-603E5728B4AA}">
      <dgm:prSet/>
      <dgm:spPr/>
      <dgm:t>
        <a:bodyPr/>
        <a:lstStyle/>
        <a:p>
          <a:endParaRPr lang="en-US"/>
        </a:p>
      </dgm:t>
    </dgm:pt>
    <dgm:pt modelId="{7C167FBC-F942-488E-9BA0-AB5AA4202F7E}" type="pres">
      <dgm:prSet presAssocID="{F9886500-3EDB-48BF-9435-2E3C38B84F07}" presName="diagram" presStyleCnt="0">
        <dgm:presLayoutVars>
          <dgm:dir/>
          <dgm:resizeHandles val="exact"/>
        </dgm:presLayoutVars>
      </dgm:prSet>
      <dgm:spPr/>
    </dgm:pt>
    <dgm:pt modelId="{1E59DCCB-0B03-457E-AC7D-82DCC1912D3D}" type="pres">
      <dgm:prSet presAssocID="{B64CEC09-3B0F-4197-B88D-B02C7BBBD03E}" presName="node" presStyleLbl="node1" presStyleIdx="0" presStyleCnt="5">
        <dgm:presLayoutVars>
          <dgm:bulletEnabled val="1"/>
        </dgm:presLayoutVars>
      </dgm:prSet>
      <dgm:spPr/>
    </dgm:pt>
    <dgm:pt modelId="{314D3A92-BC25-40B9-B22B-A9E46B325FD1}" type="pres">
      <dgm:prSet presAssocID="{617FF271-967E-43E0-A7AF-00057AECE626}" presName="sibTrans" presStyleLbl="sibTrans2D1" presStyleIdx="0" presStyleCnt="4"/>
      <dgm:spPr/>
    </dgm:pt>
    <dgm:pt modelId="{92887F98-0F8D-4EB3-87A2-838682B42602}" type="pres">
      <dgm:prSet presAssocID="{617FF271-967E-43E0-A7AF-00057AECE626}" presName="connectorText" presStyleLbl="sibTrans2D1" presStyleIdx="0" presStyleCnt="4"/>
      <dgm:spPr/>
    </dgm:pt>
    <dgm:pt modelId="{DA0115A5-DD20-4620-BBA9-40EAE022C3DB}" type="pres">
      <dgm:prSet presAssocID="{A7B1C14E-6B7E-4D34-B768-4BF3BD0B4568}" presName="node" presStyleLbl="node1" presStyleIdx="1" presStyleCnt="5">
        <dgm:presLayoutVars>
          <dgm:bulletEnabled val="1"/>
        </dgm:presLayoutVars>
      </dgm:prSet>
      <dgm:spPr/>
    </dgm:pt>
    <dgm:pt modelId="{3B50099F-4282-4FB8-8C53-A807A169DC4B}" type="pres">
      <dgm:prSet presAssocID="{ACD70B4E-E19A-484A-90E0-7D0432449A4A}" presName="sibTrans" presStyleLbl="sibTrans2D1" presStyleIdx="1" presStyleCnt="4"/>
      <dgm:spPr/>
    </dgm:pt>
    <dgm:pt modelId="{A2318DC2-012D-462E-9AED-C766A594DCC2}" type="pres">
      <dgm:prSet presAssocID="{ACD70B4E-E19A-484A-90E0-7D0432449A4A}" presName="connectorText" presStyleLbl="sibTrans2D1" presStyleIdx="1" presStyleCnt="4"/>
      <dgm:spPr/>
    </dgm:pt>
    <dgm:pt modelId="{DC869AB2-B7DA-4191-BBB8-FB9C3054693B}" type="pres">
      <dgm:prSet presAssocID="{EAE545E3-95FD-4797-A59B-295BE2A1BB94}" presName="node" presStyleLbl="node1" presStyleIdx="2" presStyleCnt="5">
        <dgm:presLayoutVars>
          <dgm:bulletEnabled val="1"/>
        </dgm:presLayoutVars>
      </dgm:prSet>
      <dgm:spPr/>
    </dgm:pt>
    <dgm:pt modelId="{35BB1B48-D950-4EEA-A619-F0CD2CCCA140}" type="pres">
      <dgm:prSet presAssocID="{06A313E4-5A69-4AC5-9F23-0B5E2C2B5707}" presName="sibTrans" presStyleLbl="sibTrans2D1" presStyleIdx="2" presStyleCnt="4"/>
      <dgm:spPr/>
    </dgm:pt>
    <dgm:pt modelId="{69761149-98F3-484B-A3D7-F8E148BFD2B9}" type="pres">
      <dgm:prSet presAssocID="{06A313E4-5A69-4AC5-9F23-0B5E2C2B5707}" presName="connectorText" presStyleLbl="sibTrans2D1" presStyleIdx="2" presStyleCnt="4"/>
      <dgm:spPr/>
    </dgm:pt>
    <dgm:pt modelId="{E93079F3-523F-498F-A6C1-CDC1BB8DCA83}" type="pres">
      <dgm:prSet presAssocID="{A40C21D1-2B81-4962-B064-1704FEAAF157}" presName="node" presStyleLbl="node1" presStyleIdx="3" presStyleCnt="5">
        <dgm:presLayoutVars>
          <dgm:bulletEnabled val="1"/>
        </dgm:presLayoutVars>
      </dgm:prSet>
      <dgm:spPr/>
    </dgm:pt>
    <dgm:pt modelId="{1333F6E2-FACF-457A-8D84-5D4833226B29}" type="pres">
      <dgm:prSet presAssocID="{235F9D2F-DFA0-4401-8061-35A7122CE820}" presName="sibTrans" presStyleLbl="sibTrans2D1" presStyleIdx="3" presStyleCnt="4"/>
      <dgm:spPr/>
    </dgm:pt>
    <dgm:pt modelId="{8D5B7B55-6679-46DD-9885-3E83CB837A55}" type="pres">
      <dgm:prSet presAssocID="{235F9D2F-DFA0-4401-8061-35A7122CE820}" presName="connectorText" presStyleLbl="sibTrans2D1" presStyleIdx="3" presStyleCnt="4"/>
      <dgm:spPr/>
    </dgm:pt>
    <dgm:pt modelId="{D9DBCAD5-9AB2-411C-A5BB-90AB01CD9118}" type="pres">
      <dgm:prSet presAssocID="{56E15EDA-5447-409F-B236-A00FAE9DD24B}" presName="node" presStyleLbl="node1" presStyleIdx="4" presStyleCnt="5">
        <dgm:presLayoutVars>
          <dgm:bulletEnabled val="1"/>
        </dgm:presLayoutVars>
      </dgm:prSet>
      <dgm:spPr/>
    </dgm:pt>
  </dgm:ptLst>
  <dgm:cxnLst>
    <dgm:cxn modelId="{D99EBF05-8D4E-41E6-9036-E7EB4A44D18A}" srcId="{F9886500-3EDB-48BF-9435-2E3C38B84F07}" destId="{EAE545E3-95FD-4797-A59B-295BE2A1BB94}" srcOrd="2" destOrd="0" parTransId="{3BED837C-300C-4E4A-9406-A28EF8DFEFE6}" sibTransId="{06A313E4-5A69-4AC5-9F23-0B5E2C2B5707}"/>
    <dgm:cxn modelId="{80979F10-3A2D-4FEC-907B-DF89775D236B}" type="presOf" srcId="{56E15EDA-5447-409F-B236-A00FAE9DD24B}" destId="{D9DBCAD5-9AB2-411C-A5BB-90AB01CD9118}" srcOrd="0" destOrd="0" presId="urn:microsoft.com/office/officeart/2005/8/layout/process5"/>
    <dgm:cxn modelId="{D13EC718-FFEE-4EAF-8A50-603E5728B4AA}" srcId="{F9886500-3EDB-48BF-9435-2E3C38B84F07}" destId="{56E15EDA-5447-409F-B236-A00FAE9DD24B}" srcOrd="4" destOrd="0" parTransId="{EBD1EB01-184E-42B8-81A3-06C827AC828C}" sibTransId="{9432A35D-BE56-4A90-9301-25FDBFA5D0C2}"/>
    <dgm:cxn modelId="{21601620-20F7-4723-A519-BC987107CA2B}" type="presOf" srcId="{ACD70B4E-E19A-484A-90E0-7D0432449A4A}" destId="{A2318DC2-012D-462E-9AED-C766A594DCC2}" srcOrd="1" destOrd="0" presId="urn:microsoft.com/office/officeart/2005/8/layout/process5"/>
    <dgm:cxn modelId="{E720DC37-CF3C-484C-9C30-DD6BF1990F74}" srcId="{F9886500-3EDB-48BF-9435-2E3C38B84F07}" destId="{A7B1C14E-6B7E-4D34-B768-4BF3BD0B4568}" srcOrd="1" destOrd="0" parTransId="{94B20CF0-5775-4949-9CE0-CEB19A6D073D}" sibTransId="{ACD70B4E-E19A-484A-90E0-7D0432449A4A}"/>
    <dgm:cxn modelId="{4BD0913C-4F7E-4810-92FC-0FF469664D63}" type="presOf" srcId="{617FF271-967E-43E0-A7AF-00057AECE626}" destId="{92887F98-0F8D-4EB3-87A2-838682B42602}" srcOrd="1" destOrd="0" presId="urn:microsoft.com/office/officeart/2005/8/layout/process5"/>
    <dgm:cxn modelId="{CFA71449-34A0-4F73-82AD-4A0EB3E955D5}" type="presOf" srcId="{235F9D2F-DFA0-4401-8061-35A7122CE820}" destId="{1333F6E2-FACF-457A-8D84-5D4833226B29}" srcOrd="0" destOrd="0" presId="urn:microsoft.com/office/officeart/2005/8/layout/process5"/>
    <dgm:cxn modelId="{8AE6C46A-495B-4FD6-A132-6910BB343C00}" srcId="{F9886500-3EDB-48BF-9435-2E3C38B84F07}" destId="{A40C21D1-2B81-4962-B064-1704FEAAF157}" srcOrd="3" destOrd="0" parTransId="{3E5E9EAD-F0C7-4B8E-8226-BA99714623A1}" sibTransId="{235F9D2F-DFA0-4401-8061-35A7122CE820}"/>
    <dgm:cxn modelId="{E07D346B-DB1F-49F5-8AEA-5380832AD769}" type="presOf" srcId="{ACD70B4E-E19A-484A-90E0-7D0432449A4A}" destId="{3B50099F-4282-4FB8-8C53-A807A169DC4B}" srcOrd="0" destOrd="0" presId="urn:microsoft.com/office/officeart/2005/8/layout/process5"/>
    <dgm:cxn modelId="{D74CC473-87F7-4988-80AF-31DF53D6D477}" srcId="{F9886500-3EDB-48BF-9435-2E3C38B84F07}" destId="{B64CEC09-3B0F-4197-B88D-B02C7BBBD03E}" srcOrd="0" destOrd="0" parTransId="{46A16EFE-AAF1-452C-969D-7A66B4C2EFF0}" sibTransId="{617FF271-967E-43E0-A7AF-00057AECE626}"/>
    <dgm:cxn modelId="{5193A57E-3E55-466B-93D5-7CEAF4FBA11F}" type="presOf" srcId="{06A313E4-5A69-4AC5-9F23-0B5E2C2B5707}" destId="{69761149-98F3-484B-A3D7-F8E148BFD2B9}" srcOrd="1" destOrd="0" presId="urn:microsoft.com/office/officeart/2005/8/layout/process5"/>
    <dgm:cxn modelId="{2C893B95-E10A-43E9-8C49-40C2FB4ED54C}" type="presOf" srcId="{06A313E4-5A69-4AC5-9F23-0B5E2C2B5707}" destId="{35BB1B48-D950-4EEA-A619-F0CD2CCCA140}" srcOrd="0" destOrd="0" presId="urn:microsoft.com/office/officeart/2005/8/layout/process5"/>
    <dgm:cxn modelId="{A7B99599-EC0F-4B28-B061-14FD26022D70}" type="presOf" srcId="{235F9D2F-DFA0-4401-8061-35A7122CE820}" destId="{8D5B7B55-6679-46DD-9885-3E83CB837A55}" srcOrd="1" destOrd="0" presId="urn:microsoft.com/office/officeart/2005/8/layout/process5"/>
    <dgm:cxn modelId="{9BA079A6-50DC-4AB5-B3DA-BF7A3AD7BB02}" type="presOf" srcId="{A7B1C14E-6B7E-4D34-B768-4BF3BD0B4568}" destId="{DA0115A5-DD20-4620-BBA9-40EAE022C3DB}" srcOrd="0" destOrd="0" presId="urn:microsoft.com/office/officeart/2005/8/layout/process5"/>
    <dgm:cxn modelId="{3437C1BC-964D-4587-84A0-BE1C9F57E90F}" type="presOf" srcId="{EAE545E3-95FD-4797-A59B-295BE2A1BB94}" destId="{DC869AB2-B7DA-4191-BBB8-FB9C3054693B}" srcOrd="0" destOrd="0" presId="urn:microsoft.com/office/officeart/2005/8/layout/process5"/>
    <dgm:cxn modelId="{630E84BD-A88F-4D93-8D08-EAA41631646D}" type="presOf" srcId="{B64CEC09-3B0F-4197-B88D-B02C7BBBD03E}" destId="{1E59DCCB-0B03-457E-AC7D-82DCC1912D3D}" srcOrd="0" destOrd="0" presId="urn:microsoft.com/office/officeart/2005/8/layout/process5"/>
    <dgm:cxn modelId="{E14A27C0-0544-4106-8348-B7454A200D20}" type="presOf" srcId="{617FF271-967E-43E0-A7AF-00057AECE626}" destId="{314D3A92-BC25-40B9-B22B-A9E46B325FD1}" srcOrd="0" destOrd="0" presId="urn:microsoft.com/office/officeart/2005/8/layout/process5"/>
    <dgm:cxn modelId="{12E951C0-DBB2-42E6-8348-851EC6AA0C33}" type="presOf" srcId="{F9886500-3EDB-48BF-9435-2E3C38B84F07}" destId="{7C167FBC-F942-488E-9BA0-AB5AA4202F7E}" srcOrd="0" destOrd="0" presId="urn:microsoft.com/office/officeart/2005/8/layout/process5"/>
    <dgm:cxn modelId="{B7FE7CC0-B334-4D30-8DA4-22AFA869CC48}" type="presOf" srcId="{A40C21D1-2B81-4962-B064-1704FEAAF157}" destId="{E93079F3-523F-498F-A6C1-CDC1BB8DCA83}" srcOrd="0" destOrd="0" presId="urn:microsoft.com/office/officeart/2005/8/layout/process5"/>
    <dgm:cxn modelId="{75CB5321-3631-4956-A809-BE299616669A}" type="presParOf" srcId="{7C167FBC-F942-488E-9BA0-AB5AA4202F7E}" destId="{1E59DCCB-0B03-457E-AC7D-82DCC1912D3D}" srcOrd="0" destOrd="0" presId="urn:microsoft.com/office/officeart/2005/8/layout/process5"/>
    <dgm:cxn modelId="{3B1B54BB-F726-49AD-8E0E-68E16CE46EF0}" type="presParOf" srcId="{7C167FBC-F942-488E-9BA0-AB5AA4202F7E}" destId="{314D3A92-BC25-40B9-B22B-A9E46B325FD1}" srcOrd="1" destOrd="0" presId="urn:microsoft.com/office/officeart/2005/8/layout/process5"/>
    <dgm:cxn modelId="{443BDD47-9E9C-42BA-96B6-C1E0984AEB81}" type="presParOf" srcId="{314D3A92-BC25-40B9-B22B-A9E46B325FD1}" destId="{92887F98-0F8D-4EB3-87A2-838682B42602}" srcOrd="0" destOrd="0" presId="urn:microsoft.com/office/officeart/2005/8/layout/process5"/>
    <dgm:cxn modelId="{554E7665-24A8-4A9A-827A-9FA1C4203CED}" type="presParOf" srcId="{7C167FBC-F942-488E-9BA0-AB5AA4202F7E}" destId="{DA0115A5-DD20-4620-BBA9-40EAE022C3DB}" srcOrd="2" destOrd="0" presId="urn:microsoft.com/office/officeart/2005/8/layout/process5"/>
    <dgm:cxn modelId="{8890B140-0BA1-40D2-B590-68BF4B4307F3}" type="presParOf" srcId="{7C167FBC-F942-488E-9BA0-AB5AA4202F7E}" destId="{3B50099F-4282-4FB8-8C53-A807A169DC4B}" srcOrd="3" destOrd="0" presId="urn:microsoft.com/office/officeart/2005/8/layout/process5"/>
    <dgm:cxn modelId="{242995B0-2E5A-4F11-871B-E85B90DB46CB}" type="presParOf" srcId="{3B50099F-4282-4FB8-8C53-A807A169DC4B}" destId="{A2318DC2-012D-462E-9AED-C766A594DCC2}" srcOrd="0" destOrd="0" presId="urn:microsoft.com/office/officeart/2005/8/layout/process5"/>
    <dgm:cxn modelId="{60B01012-E533-4466-933F-EA0FD16D8B9E}" type="presParOf" srcId="{7C167FBC-F942-488E-9BA0-AB5AA4202F7E}" destId="{DC869AB2-B7DA-4191-BBB8-FB9C3054693B}" srcOrd="4" destOrd="0" presId="urn:microsoft.com/office/officeart/2005/8/layout/process5"/>
    <dgm:cxn modelId="{7F6B4F7A-F450-4924-9C6A-7102A6314952}" type="presParOf" srcId="{7C167FBC-F942-488E-9BA0-AB5AA4202F7E}" destId="{35BB1B48-D950-4EEA-A619-F0CD2CCCA140}" srcOrd="5" destOrd="0" presId="urn:microsoft.com/office/officeart/2005/8/layout/process5"/>
    <dgm:cxn modelId="{ABDB26BC-7904-4E77-A033-E0EDC9BCF7FC}" type="presParOf" srcId="{35BB1B48-D950-4EEA-A619-F0CD2CCCA140}" destId="{69761149-98F3-484B-A3D7-F8E148BFD2B9}" srcOrd="0" destOrd="0" presId="urn:microsoft.com/office/officeart/2005/8/layout/process5"/>
    <dgm:cxn modelId="{D40B72C8-B393-4B66-8CB3-7E81157168E2}" type="presParOf" srcId="{7C167FBC-F942-488E-9BA0-AB5AA4202F7E}" destId="{E93079F3-523F-498F-A6C1-CDC1BB8DCA83}" srcOrd="6" destOrd="0" presId="urn:microsoft.com/office/officeart/2005/8/layout/process5"/>
    <dgm:cxn modelId="{88DEDB53-D978-4FAB-BDEF-33BD9C011396}" type="presParOf" srcId="{7C167FBC-F942-488E-9BA0-AB5AA4202F7E}" destId="{1333F6E2-FACF-457A-8D84-5D4833226B29}" srcOrd="7" destOrd="0" presId="urn:microsoft.com/office/officeart/2005/8/layout/process5"/>
    <dgm:cxn modelId="{52A308D2-EFD1-43FB-A40D-7AA61A9DD460}" type="presParOf" srcId="{1333F6E2-FACF-457A-8D84-5D4833226B29}" destId="{8D5B7B55-6679-46DD-9885-3E83CB837A55}" srcOrd="0" destOrd="0" presId="urn:microsoft.com/office/officeart/2005/8/layout/process5"/>
    <dgm:cxn modelId="{F954B7AB-4B75-4AFC-95E7-9A730EB5204D}" type="presParOf" srcId="{7C167FBC-F942-488E-9BA0-AB5AA4202F7E}" destId="{D9DBCAD5-9AB2-411C-A5BB-90AB01CD911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4E6D3-DB67-4EE7-BD49-4BE37A4BA9D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E1D1F-829D-42EB-80ED-BE92D5CD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 Tallahassee State College, people are our greatest asset-but our data tells us that we’re missing key points to support and retain them early in their journey. This isn’t just a checklist. It’s a culture –builder that prepares employees to thrive, not just start. </a:t>
            </a:r>
            <a:r>
              <a:rPr lang="en-US" sz="1200" dirty="0"/>
              <a:t>To address these challenges, the I AM TSC initiative introduces structured onboarding, milestone-based check-ins, and early access to professional development to strengthen connection, confidence, and career alignment.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5196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1E16F-5638-4EC0-B22E-F0707780E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50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21976-C379-4601-A305-93CBF79C4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6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square with a letter s&#10;&#10;Description automatically generated">
            <a:extLst>
              <a:ext uri="{FF2B5EF4-FFF2-40B4-BE49-F238E27FC236}">
                <a16:creationId xmlns:a16="http://schemas.microsoft.com/office/drawing/2014/main" id="{E4C2DF4F-6C9B-F810-F4B6-8120B8E94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72" y="-7305"/>
            <a:ext cx="9174544" cy="3051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789" y="3057576"/>
            <a:ext cx="8260422" cy="21494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789" y="5316810"/>
            <a:ext cx="6644811" cy="91773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blue sign with white text&#10;&#10;Description automatically generated">
            <a:extLst>
              <a:ext uri="{FF2B5EF4-FFF2-40B4-BE49-F238E27FC236}">
                <a16:creationId xmlns:a16="http://schemas.microsoft.com/office/drawing/2014/main" id="{74E0BF40-E567-8D83-B0DF-005B087B0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6084" y="5316811"/>
            <a:ext cx="2007916" cy="12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yellow rectangle&#10;&#10;Description automatically generated">
            <a:extLst>
              <a:ext uri="{FF2B5EF4-FFF2-40B4-BE49-F238E27FC236}">
                <a16:creationId xmlns:a16="http://schemas.microsoft.com/office/drawing/2014/main" id="{5F77E534-D3B4-3332-D93C-68B6763EB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2" y="-9144"/>
            <a:ext cx="3853996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457200"/>
            <a:ext cx="313723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642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789" y="2057400"/>
            <a:ext cx="31372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rectangle&#10;&#10;Description automatically generated">
            <a:extLst>
              <a:ext uri="{FF2B5EF4-FFF2-40B4-BE49-F238E27FC236}">
                <a16:creationId xmlns:a16="http://schemas.microsoft.com/office/drawing/2014/main" id="{C99BB907-D070-6E0D-5C84-16804F5A2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2" y="-9144"/>
            <a:ext cx="3853996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457200"/>
            <a:ext cx="313723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65308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789" y="2057400"/>
            <a:ext cx="31372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3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7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2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971025FA-1A1A-B0A1-449F-0F6F5B3E7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933" y="-12700"/>
            <a:ext cx="9177867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554805"/>
            <a:ext cx="6102849" cy="4007672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4589464"/>
            <a:ext cx="610284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53D50D81-92DC-C307-401F-999782821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524781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789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8568" y="1825625"/>
            <a:ext cx="4036781" cy="3855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12EEF242-896F-FC10-3B20-3547E6888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8" y="301626"/>
            <a:ext cx="524781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789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7700" y="168592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7700" y="2509838"/>
            <a:ext cx="3887391" cy="3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4DE137F5-1BBC-4123-EA48-4AB4D1CBB9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527321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8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a screw and a screw&#10;&#10;Description automatically generated">
            <a:extLst>
              <a:ext uri="{FF2B5EF4-FFF2-40B4-BE49-F238E27FC236}">
                <a16:creationId xmlns:a16="http://schemas.microsoft.com/office/drawing/2014/main" id="{CD78BD2B-93B6-A54E-A5E7-E4455D420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66" y="-6350"/>
            <a:ext cx="9160933" cy="68707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2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grey text&#10;&#10;Description automatically generated with medium confidence">
            <a:extLst>
              <a:ext uri="{FF2B5EF4-FFF2-40B4-BE49-F238E27FC236}">
                <a16:creationId xmlns:a16="http://schemas.microsoft.com/office/drawing/2014/main" id="{829A33AD-D3AA-9941-D5AD-6D12FB07F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6858"/>
            <a:ext cx="9162288" cy="68717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5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rectangle with a screw in it&#10;&#10;Description automatically generated">
            <a:extLst>
              <a:ext uri="{FF2B5EF4-FFF2-40B4-BE49-F238E27FC236}">
                <a16:creationId xmlns:a16="http://schemas.microsoft.com/office/drawing/2014/main" id="{41E9F9CF-E8D3-B4B4-AF61-90D21722E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6858"/>
            <a:ext cx="9162288" cy="68717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6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8073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1825625"/>
            <a:ext cx="80735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-930"/>
            <a:ext cx="2057400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3FD562-637A-C340-8F81-CB333C5CBD43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89" y="6543019"/>
            <a:ext cx="6950269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2057" y="6538913"/>
            <a:ext cx="1751943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8829F2ED-AB32-3076-91E4-C097E8D30F5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36084" y="5716332"/>
            <a:ext cx="2007916" cy="8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2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3" r:id="rId8"/>
    <p:sldLayoutId id="2147483674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bert Sa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FCD02-4138-FB7C-E767-29370DB86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8789-8593-3D8E-0151-21B09B3E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88" y="1034725"/>
            <a:ext cx="5360612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b="0" dirty="0"/>
              <a:t>Human Resources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73D0E9-93FC-A20B-2922-D85AE64E703B}"/>
              </a:ext>
            </a:extLst>
          </p:cNvPr>
          <p:cNvSpPr/>
          <p:nvPr/>
        </p:nvSpPr>
        <p:spPr>
          <a:xfrm>
            <a:off x="3813468" y="3334071"/>
            <a:ext cx="4776452" cy="7418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700" b="1" dirty="0">
                <a:solidFill>
                  <a:srgbClr val="003366"/>
                </a:solidFill>
                <a:latin typeface="Barlow" pitchFamily="2" charset="77"/>
              </a:rPr>
              <a:t>Heather Marie Mitchell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700" dirty="0">
                <a:solidFill>
                  <a:srgbClr val="003366"/>
                </a:solidFill>
                <a:latin typeface="Barlow" pitchFamily="2" charset="77"/>
              </a:rPr>
              <a:t>Training and Development Manager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BE175A5F-A53A-7278-4906-215368058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32" b="34052"/>
          <a:stretch/>
        </p:blipFill>
        <p:spPr>
          <a:xfrm>
            <a:off x="6423827" y="976044"/>
            <a:ext cx="2166093" cy="741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C4E0C2-2FFC-A974-25BC-86CF70625D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7" r="4750" b="8043"/>
          <a:stretch/>
        </p:blipFill>
        <p:spPr>
          <a:xfrm>
            <a:off x="1100890" y="2373229"/>
            <a:ext cx="2195763" cy="2935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5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15A06-2A39-554E-4DEF-28A6A561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8" y="994019"/>
            <a:ext cx="7172827" cy="994172"/>
          </a:xfrm>
        </p:spPr>
        <p:txBody>
          <a:bodyPr>
            <a:normAutofit fontScale="90000"/>
          </a:bodyPr>
          <a:lstStyle/>
          <a:p>
            <a:r>
              <a:rPr lang="en-US" sz="3675" dirty="0">
                <a:latin typeface="+mn-lt"/>
              </a:rPr>
              <a:t>I AM TSC</a:t>
            </a:r>
            <a:br>
              <a:rPr lang="en-US" dirty="0">
                <a:latin typeface="+mn-lt"/>
              </a:rPr>
            </a:br>
            <a:r>
              <a:rPr lang="en-US" sz="2400" dirty="0">
                <a:solidFill>
                  <a:srgbClr val="FFC000"/>
                </a:solidFill>
                <a:latin typeface="+mn-lt"/>
              </a:rPr>
              <a:t>Strengthening Onboarding, Development, and Retention</a:t>
            </a: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F6858-4E1D-860A-2EE0-A17B13CECF7C}"/>
              </a:ext>
            </a:extLst>
          </p:cNvPr>
          <p:cNvSpPr/>
          <p:nvPr/>
        </p:nvSpPr>
        <p:spPr>
          <a:xfrm>
            <a:off x="4407660" y="2586462"/>
            <a:ext cx="4083878" cy="143116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20551" indent="-120551" defTabSz="385763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ptos" panose="02110004020202020204"/>
              </a:rPr>
              <a:t>Only </a:t>
            </a: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ptos" panose="02110004020202020204"/>
              </a:rPr>
              <a:t>56% of employees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ptos" panose="02110004020202020204"/>
              </a:rPr>
              <a:t>reported that onboarding was clear and helpful.</a:t>
            </a:r>
          </a:p>
          <a:p>
            <a:pPr marL="120551" indent="-120551" defTabSz="385763"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ptos" panose="02110004020202020204"/>
              </a:rPr>
              <a:t>44% felt uncertain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ptos" panose="02110004020202020204"/>
              </a:rPr>
              <a:t>about their roles and how to access essential training.</a:t>
            </a:r>
          </a:p>
          <a:p>
            <a:pPr defTabSz="385763">
              <a:defRPr/>
            </a:pPr>
            <a:endParaRPr lang="en-US" sz="1350" b="1" dirty="0">
              <a:solidFill>
                <a:schemeClr val="tx2">
                  <a:lumMod val="50000"/>
                </a:schemeClr>
              </a:solidFill>
              <a:latin typeface="Aptos" panose="02110004020202020204"/>
            </a:endParaRPr>
          </a:p>
          <a:p>
            <a:pPr defTabSz="385763">
              <a:defRPr/>
            </a:pPr>
            <a:endParaRPr lang="en-US" sz="1350" b="1" dirty="0">
              <a:solidFill>
                <a:schemeClr val="tx2">
                  <a:lumMod val="50000"/>
                </a:schemeClr>
              </a:solidFill>
              <a:latin typeface="Aptos" panose="02110004020202020204"/>
            </a:endParaRPr>
          </a:p>
        </p:txBody>
      </p:sp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98B8918F-AF39-4DD3-947C-913EB1E0C6CA}"/>
              </a:ext>
            </a:extLst>
          </p:cNvPr>
          <p:cNvGraphicFramePr>
            <a:graphicFrameLocks noGrp="1"/>
          </p:cNvGraphicFramePr>
          <p:nvPr/>
        </p:nvGraphicFramePr>
        <p:xfrm>
          <a:off x="189998" y="2257179"/>
          <a:ext cx="3970387" cy="3474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70387">
                  <a:extLst>
                    <a:ext uri="{9D8B030D-6E8A-4147-A177-3AD203B41FA5}">
                      <a16:colId xmlns:a16="http://schemas.microsoft.com/office/drawing/2014/main" val="42925008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95122921"/>
                  </a:ext>
                </a:extLst>
              </a:tr>
              <a:tr h="3040380">
                <a:tc>
                  <a:txBody>
                    <a:bodyPr/>
                    <a:lstStyle/>
                    <a:p>
                      <a:pPr algn="l"/>
                      <a:endParaRPr lang="en-US" sz="2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A strategic initiative designed to </a:t>
                      </a:r>
                      <a:r>
                        <a:rPr lang="en-US" sz="2100" b="1" dirty="0"/>
                        <a:t>build institutional pride, promote employee engagement, and strengthen early retention </a:t>
                      </a:r>
                      <a:r>
                        <a:rPr lang="en-US" sz="2100" dirty="0"/>
                        <a:t>through structured onboarding and early professional development.</a:t>
                      </a:r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94819203"/>
                  </a:ext>
                </a:extLst>
              </a:tr>
            </a:tbl>
          </a:graphicData>
        </a:graphic>
      </p:graphicFrame>
      <p:pic>
        <p:nvPicPr>
          <p:cNvPr id="3" name="Picture 2" descr="I_AM_TSC_Logo.png">
            <a:extLst>
              <a:ext uri="{FF2B5EF4-FFF2-40B4-BE49-F238E27FC236}">
                <a16:creationId xmlns:a16="http://schemas.microsoft.com/office/drawing/2014/main" id="{FFAE8DF4-4499-72D9-10FE-06A464B58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700" y="921545"/>
            <a:ext cx="501491" cy="501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923E2F-DF1C-C4EA-5AB3-4EAD94109521}"/>
              </a:ext>
            </a:extLst>
          </p:cNvPr>
          <p:cNvSpPr txBox="1"/>
          <p:nvPr/>
        </p:nvSpPr>
        <p:spPr>
          <a:xfrm>
            <a:off x="4286249" y="2236075"/>
            <a:ext cx="454235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4C232-27E5-3455-6565-616D03970DD2}"/>
              </a:ext>
            </a:extLst>
          </p:cNvPr>
          <p:cNvSpPr txBox="1"/>
          <p:nvPr/>
        </p:nvSpPr>
        <p:spPr>
          <a:xfrm>
            <a:off x="4458203" y="3653105"/>
            <a:ext cx="4572000" cy="2146742"/>
          </a:xfrm>
          <a:prstGeom prst="rect">
            <a:avLst/>
          </a:prstGeom>
          <a:solidFill>
            <a:srgbClr val="2C4E8C"/>
          </a:solidFill>
        </p:spPr>
        <p:txBody>
          <a:bodyPr wrap="square">
            <a:spAutoFit/>
          </a:bodyPr>
          <a:lstStyle/>
          <a:p>
            <a:pPr marL="120551" indent="-120551" defTabSz="385763"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chemeClr val="bg1"/>
                </a:solidFill>
                <a:latin typeface="Aptos" panose="02110004020202020204"/>
              </a:rPr>
              <a:t>1 in 3</a:t>
            </a:r>
            <a:r>
              <a:rPr lang="en-US" sz="1500" dirty="0">
                <a:solidFill>
                  <a:schemeClr val="bg1"/>
                </a:solidFill>
                <a:latin typeface="Aptos" panose="02110004020202020204"/>
              </a:rPr>
              <a:t> </a:t>
            </a:r>
            <a:r>
              <a:rPr lang="en-US" sz="1500" b="1" dirty="0">
                <a:solidFill>
                  <a:schemeClr val="bg1"/>
                </a:solidFill>
                <a:latin typeface="Aptos" panose="02110004020202020204"/>
              </a:rPr>
              <a:t>staff members </a:t>
            </a:r>
            <a:r>
              <a:rPr lang="en-US" sz="1500" dirty="0">
                <a:solidFill>
                  <a:schemeClr val="bg1"/>
                </a:solidFill>
                <a:latin typeface="Aptos" panose="02110004020202020204"/>
              </a:rPr>
              <a:t>have been with the college for less than a </a:t>
            </a:r>
            <a:r>
              <a:rPr lang="en-US" sz="1500" b="1" dirty="0">
                <a:solidFill>
                  <a:schemeClr val="bg1"/>
                </a:solidFill>
                <a:latin typeface="Aptos" panose="02110004020202020204"/>
              </a:rPr>
              <a:t>year, </a:t>
            </a:r>
            <a:r>
              <a:rPr lang="en-US" sz="1500" dirty="0">
                <a:solidFill>
                  <a:schemeClr val="bg1"/>
                </a:solidFill>
                <a:latin typeface="Aptos" panose="02110004020202020204"/>
              </a:rPr>
              <a:t>compared to </a:t>
            </a:r>
            <a:r>
              <a:rPr lang="en-US" sz="1500" b="1" dirty="0">
                <a:solidFill>
                  <a:schemeClr val="bg1"/>
                </a:solidFill>
                <a:latin typeface="Aptos" panose="02110004020202020204"/>
              </a:rPr>
              <a:t>1 in 10 faculty</a:t>
            </a:r>
            <a:r>
              <a:rPr lang="en-US" sz="1500" dirty="0">
                <a:solidFill>
                  <a:schemeClr val="bg1"/>
                </a:solidFill>
                <a:latin typeface="Aptos" panose="02110004020202020204"/>
              </a:rPr>
              <a:t>.</a:t>
            </a:r>
          </a:p>
          <a:p>
            <a:pPr marL="120551" indent="-120551" defTabSz="385763"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chemeClr val="bg1"/>
                </a:solidFill>
                <a:latin typeface="Aptos" panose="02110004020202020204"/>
              </a:rPr>
              <a:t>Nearly 30% of staff </a:t>
            </a:r>
            <a:r>
              <a:rPr lang="en-US" sz="1500" dirty="0">
                <a:solidFill>
                  <a:schemeClr val="bg1"/>
                </a:solidFill>
                <a:latin typeface="Aptos" panose="02110004020202020204"/>
              </a:rPr>
              <a:t>report needing significant development in tools like Excel and Workday.</a:t>
            </a:r>
          </a:p>
          <a:p>
            <a:pPr marL="120551" indent="-120551" defTabSz="385763"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chemeClr val="bg1"/>
                </a:solidFill>
                <a:latin typeface="Aptos" panose="02110004020202020204"/>
              </a:rPr>
              <a:t>Soft skills gaps persist - </a:t>
            </a:r>
            <a:r>
              <a:rPr lang="en-US" sz="1500" dirty="0">
                <a:solidFill>
                  <a:schemeClr val="bg1"/>
                </a:solidFill>
                <a:latin typeface="Aptos" panose="02110004020202020204"/>
              </a:rPr>
              <a:t>less than half feel highly confident in giving feedback, asking insightful questions, or navigating conflict. </a:t>
            </a:r>
          </a:p>
          <a:p>
            <a:pPr marL="120551" indent="-120551" defTabSz="385763"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chemeClr val="bg1"/>
              </a:solidFill>
              <a:latin typeface="Aptos" panose="02110004020202020204"/>
            </a:endParaRPr>
          </a:p>
          <a:p>
            <a:pPr marL="120551" indent="-120551" defTabSz="385763">
              <a:buFont typeface="Arial" panose="020B0604020202020204" pitchFamily="34" charset="0"/>
              <a:buChar char="•"/>
              <a:defRPr/>
            </a:pPr>
            <a:endParaRPr lang="en-US" sz="135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9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73B80-ABA3-4F80-85DD-6CF1DFC85941}"/>
              </a:ext>
            </a:extLst>
          </p:cNvPr>
          <p:cNvSpPr txBox="1">
            <a:spLocks/>
          </p:cNvSpPr>
          <p:nvPr/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23">
              <a:defRPr/>
            </a:pPr>
            <a:r>
              <a:rPr lang="en-US" sz="3000" b="1" dirty="0">
                <a:solidFill>
                  <a:prstClr val="white"/>
                </a:solidFill>
                <a:latin typeface="Calibri"/>
              </a:rPr>
              <a:t>  </a:t>
            </a:r>
            <a:r>
              <a:rPr lang="en-US" sz="3300" b="1" dirty="0">
                <a:solidFill>
                  <a:prstClr val="white"/>
                </a:solidFill>
                <a:latin typeface="Calibri"/>
              </a:rPr>
              <a:t>Capstone</a:t>
            </a:r>
            <a:r>
              <a:rPr lang="en-US" sz="3600" b="1" dirty="0">
                <a:solidFill>
                  <a:prstClr val="white"/>
                </a:solidFill>
                <a:latin typeface="Calibri"/>
              </a:rPr>
              <a:t> Results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DFA315-6764-D87B-717C-A4FA51F56E56}"/>
              </a:ext>
            </a:extLst>
          </p:cNvPr>
          <p:cNvGraphicFramePr/>
          <p:nvPr/>
        </p:nvGraphicFramePr>
        <p:xfrm>
          <a:off x="3400061" y="2093120"/>
          <a:ext cx="3672251" cy="334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I_AM_TSC_Logo.png">
            <a:extLst>
              <a:ext uri="{FF2B5EF4-FFF2-40B4-BE49-F238E27FC236}">
                <a16:creationId xmlns:a16="http://schemas.microsoft.com/office/drawing/2014/main" id="{D7B78BCF-C110-0B0D-25EA-60B1227312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7094" y="949405"/>
            <a:ext cx="501491" cy="501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99A670-B580-0BE9-61A1-05BF3B8BE1A7}"/>
              </a:ext>
            </a:extLst>
          </p:cNvPr>
          <p:cNvSpPr txBox="1"/>
          <p:nvPr/>
        </p:nvSpPr>
        <p:spPr>
          <a:xfrm>
            <a:off x="192882" y="2093119"/>
            <a:ext cx="29717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b="1" dirty="0">
                <a:solidFill>
                  <a:srgbClr val="005196"/>
                </a:solidFill>
                <a:latin typeface="Aptos" panose="02110004020202020204"/>
              </a:rPr>
              <a:t>What Employees Are Telling US</a:t>
            </a:r>
          </a:p>
          <a:p>
            <a:pPr defTabSz="685800">
              <a:defRPr/>
            </a:pPr>
            <a:endParaRPr lang="en-US" sz="1350" dirty="0">
              <a:solidFill>
                <a:srgbClr val="005196"/>
              </a:solidFill>
              <a:latin typeface="Aptos" panose="02110004020202020204"/>
            </a:endParaRPr>
          </a:p>
          <a:p>
            <a:pPr defTabSz="3857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500" dirty="0">
                <a:solidFill>
                  <a:srgbClr val="005196"/>
                </a:solidFill>
                <a:latin typeface="Aptos" panose="020B0004020202020204" pitchFamily="34" charset="0"/>
              </a:rPr>
              <a:t> Clear Onboarding Expectations</a:t>
            </a:r>
          </a:p>
          <a:p>
            <a:pPr defTabSz="3857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500" dirty="0">
                <a:solidFill>
                  <a:srgbClr val="005196"/>
                </a:solidFill>
                <a:latin typeface="Aptos" panose="020B0004020202020204" pitchFamily="34" charset="0"/>
              </a:rPr>
              <a:t> Feeling Connected in Early Days</a:t>
            </a:r>
          </a:p>
          <a:p>
            <a:pPr defTabSz="3857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500" dirty="0">
                <a:solidFill>
                  <a:srgbClr val="005196"/>
                </a:solidFill>
                <a:latin typeface="Aptos" panose="020B0004020202020204" pitchFamily="34" charset="0"/>
              </a:rPr>
              <a:t> Training Access &amp; Support</a:t>
            </a:r>
          </a:p>
          <a:p>
            <a:pPr defTabSz="3857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500" dirty="0">
                <a:solidFill>
                  <a:srgbClr val="005196"/>
                </a:solidFill>
                <a:latin typeface="Aptos" panose="020B0004020202020204" pitchFamily="34" charset="0"/>
              </a:rPr>
              <a:t> Manager Support in Onboarding</a:t>
            </a:r>
          </a:p>
          <a:p>
            <a:pPr defTabSz="3857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500" dirty="0">
                <a:solidFill>
                  <a:srgbClr val="005196"/>
                </a:solidFill>
                <a:latin typeface="Aptos" panose="020B0004020202020204" pitchFamily="34" charset="0"/>
              </a:rPr>
              <a:t> Interest in Leadership Development </a:t>
            </a:r>
          </a:p>
          <a:p>
            <a:pPr defTabSz="685800">
              <a:defRPr/>
            </a:pPr>
            <a:endParaRPr lang="en-US" sz="1350" dirty="0">
              <a:solidFill>
                <a:srgbClr val="005196"/>
              </a:solidFill>
              <a:latin typeface="Aptos" panose="0211000402020202020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19673B-3516-573F-053E-7F4AE048174D}"/>
              </a:ext>
            </a:extLst>
          </p:cNvPr>
          <p:cNvCxnSpPr>
            <a:cxnSpLocks/>
          </p:cNvCxnSpPr>
          <p:nvPr/>
        </p:nvCxnSpPr>
        <p:spPr>
          <a:xfrm>
            <a:off x="3164681" y="1935957"/>
            <a:ext cx="0" cy="36542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87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53A7-3B49-ECC0-2D0E-C7564564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6" y="1001473"/>
            <a:ext cx="7511999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Moving With Intention: Living Our Values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I_AM_TSC_Logo.png">
            <a:extLst>
              <a:ext uri="{FF2B5EF4-FFF2-40B4-BE49-F238E27FC236}">
                <a16:creationId xmlns:a16="http://schemas.microsoft.com/office/drawing/2014/main" id="{AF63A673-04A7-3D0E-9A64-DDD12469A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684" y="1097905"/>
            <a:ext cx="501491" cy="501491"/>
          </a:xfrm>
          <a:prstGeom prst="rect">
            <a:avLst/>
          </a:prstGeom>
        </p:spPr>
      </p:pic>
      <p:pic>
        <p:nvPicPr>
          <p:cNvPr id="4" name="Picture 2" descr="Generated image">
            <a:extLst>
              <a:ext uri="{FF2B5EF4-FFF2-40B4-BE49-F238E27FC236}">
                <a16:creationId xmlns:a16="http://schemas.microsoft.com/office/drawing/2014/main" id="{5D41C69C-47B2-ABEA-DC35-E26FB305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59" y="2281737"/>
            <a:ext cx="1771649" cy="1433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A58469-364C-C5F7-3F64-F760A8CB4F7F}"/>
              </a:ext>
            </a:extLst>
          </p:cNvPr>
          <p:cNvSpPr/>
          <p:nvPr/>
        </p:nvSpPr>
        <p:spPr>
          <a:xfrm>
            <a:off x="217229" y="3066676"/>
            <a:ext cx="1334353" cy="208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005196"/>
                </a:solidFill>
                <a:latin typeface="Aptos" panose="02110004020202020204"/>
              </a:rPr>
              <a:t>Day 1 -30</a:t>
            </a:r>
          </a:p>
          <a:p>
            <a:pPr algn="ctr" defTabSz="685800">
              <a:defRPr/>
            </a:pPr>
            <a:r>
              <a:rPr lang="en-US" sz="900" b="1" dirty="0">
                <a:solidFill>
                  <a:srgbClr val="005196"/>
                </a:solidFill>
                <a:latin typeface="Aptos" panose="02110004020202020204"/>
              </a:rPr>
              <a:t>Commitment 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000000"/>
                </a:solidFill>
                <a:latin typeface="Aptos" panose="02110004020202020204"/>
              </a:rPr>
              <a:t>✔ </a:t>
            </a:r>
            <a:r>
              <a:rPr lang="en-US" sz="900" dirty="0">
                <a:solidFill>
                  <a:srgbClr val="005196"/>
                </a:solidFill>
                <a:latin typeface="Aptos" panose="02110004020202020204"/>
              </a:rPr>
              <a:t>Orientation checklist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000000"/>
                </a:solidFill>
                <a:latin typeface="Aptos" panose="02110004020202020204"/>
              </a:rPr>
              <a:t>✔ </a:t>
            </a:r>
            <a:r>
              <a:rPr lang="en-US" sz="900" dirty="0">
                <a:solidFill>
                  <a:srgbClr val="005196"/>
                </a:solidFill>
                <a:latin typeface="Aptos" panose="02110004020202020204"/>
              </a:rPr>
              <a:t>Manager Welcome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000000"/>
                </a:solidFill>
                <a:latin typeface="Aptos" panose="02110004020202020204"/>
              </a:rPr>
              <a:t>✔ </a:t>
            </a:r>
            <a:r>
              <a:rPr lang="en-US" sz="900" dirty="0">
                <a:solidFill>
                  <a:srgbClr val="005196"/>
                </a:solidFill>
                <a:latin typeface="Aptos" panose="02110004020202020204"/>
              </a:rPr>
              <a:t>Expectations &amp; Guidance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89E061-756E-E61B-C961-0A40885EF100}"/>
              </a:ext>
            </a:extLst>
          </p:cNvPr>
          <p:cNvSpPr/>
          <p:nvPr/>
        </p:nvSpPr>
        <p:spPr>
          <a:xfrm>
            <a:off x="1709838" y="3480853"/>
            <a:ext cx="1407464" cy="213651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FFFFFF"/>
                </a:solidFill>
                <a:latin typeface="Aptos" panose="02110004020202020204"/>
              </a:rPr>
              <a:t>Day 31-60 </a:t>
            </a:r>
          </a:p>
          <a:p>
            <a:pPr algn="ctr" defTabSz="685800">
              <a:defRPr/>
            </a:pPr>
            <a:r>
              <a:rPr lang="en-US" sz="900" b="1" dirty="0">
                <a:solidFill>
                  <a:srgbClr val="FFFFFF"/>
                </a:solidFill>
                <a:latin typeface="Aptos" panose="02110004020202020204"/>
              </a:rPr>
              <a:t>Collaboration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000000"/>
                </a:solidFill>
                <a:latin typeface="Aptos" panose="02110004020202020204"/>
              </a:rPr>
              <a:t>✔ </a:t>
            </a:r>
            <a:r>
              <a:rPr lang="en-US" sz="900" dirty="0">
                <a:solidFill>
                  <a:srgbClr val="FFFFFF"/>
                </a:solidFill>
                <a:latin typeface="Aptos" panose="02110004020202020204"/>
              </a:rPr>
              <a:t>One –o-one check ins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000000"/>
                </a:solidFill>
                <a:latin typeface="Aptos" panose="02110004020202020204"/>
              </a:rPr>
              <a:t>✔ </a:t>
            </a:r>
            <a:r>
              <a:rPr lang="en-US" sz="900" dirty="0">
                <a:solidFill>
                  <a:srgbClr val="FFFFFF"/>
                </a:solidFill>
                <a:latin typeface="Aptos" panose="02110004020202020204"/>
              </a:rPr>
              <a:t>TAR Sessions 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000000"/>
                </a:solidFill>
                <a:latin typeface="Aptos" panose="02110004020202020204"/>
              </a:rPr>
              <a:t>✔ </a:t>
            </a:r>
            <a:r>
              <a:rPr lang="en-US" sz="900" dirty="0">
                <a:solidFill>
                  <a:srgbClr val="FFFFFF"/>
                </a:solidFill>
                <a:latin typeface="Aptos" panose="02110004020202020204"/>
              </a:rPr>
              <a:t>Departmental engagement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866EE7-18D7-C529-D281-D22B5FE81693}"/>
              </a:ext>
            </a:extLst>
          </p:cNvPr>
          <p:cNvSpPr/>
          <p:nvPr/>
        </p:nvSpPr>
        <p:spPr>
          <a:xfrm>
            <a:off x="3393661" y="3772399"/>
            <a:ext cx="1386155" cy="213651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005196"/>
                </a:solidFill>
                <a:latin typeface="Aptos" panose="02110004020202020204"/>
              </a:rPr>
              <a:t>Day 61-90</a:t>
            </a:r>
          </a:p>
          <a:p>
            <a:pPr algn="ctr" defTabSz="685800">
              <a:defRPr/>
            </a:pPr>
            <a:r>
              <a:rPr lang="en-US" sz="900" b="1" dirty="0">
                <a:solidFill>
                  <a:srgbClr val="005196"/>
                </a:solidFill>
                <a:latin typeface="Aptos" panose="02110004020202020204"/>
              </a:rPr>
              <a:t>Creativity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000000"/>
                </a:solidFill>
                <a:latin typeface="Aptos" panose="02110004020202020204"/>
              </a:rPr>
              <a:t>✔ </a:t>
            </a:r>
            <a:r>
              <a:rPr lang="en-US" sz="900" dirty="0">
                <a:solidFill>
                  <a:srgbClr val="005196"/>
                </a:solidFill>
                <a:latin typeface="Aptos" panose="02110004020202020204"/>
              </a:rPr>
              <a:t>Coaching sessions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000000"/>
                </a:solidFill>
                <a:latin typeface="Aptos" panose="02110004020202020204"/>
              </a:rPr>
              <a:t>✔ </a:t>
            </a:r>
            <a:r>
              <a:rPr lang="en-US" sz="900" dirty="0">
                <a:solidFill>
                  <a:srgbClr val="005196"/>
                </a:solidFill>
                <a:latin typeface="Aptos" panose="02110004020202020204"/>
              </a:rPr>
              <a:t>LinkedIn Learning &amp; AI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000000"/>
                </a:solidFill>
                <a:latin typeface="Aptos" panose="02110004020202020204"/>
              </a:rPr>
              <a:t>✔ </a:t>
            </a:r>
            <a:r>
              <a:rPr lang="en-US" sz="900" dirty="0">
                <a:solidFill>
                  <a:srgbClr val="005196"/>
                </a:solidFill>
                <a:latin typeface="Aptos" panose="02110004020202020204"/>
              </a:rPr>
              <a:t>Personalized Pathways</a:t>
            </a:r>
          </a:p>
          <a:p>
            <a:pPr algn="ctr" defTabSz="685800">
              <a:defRPr/>
            </a:pPr>
            <a:endParaRPr lang="en-US" sz="464" dirty="0">
              <a:solidFill>
                <a:srgbClr val="005196"/>
              </a:solidFill>
              <a:latin typeface="Aptos" panose="0211000402020202020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93FF20-A9D4-F55A-397A-988E44ABB024}"/>
              </a:ext>
            </a:extLst>
          </p:cNvPr>
          <p:cNvSpPr/>
          <p:nvPr/>
        </p:nvSpPr>
        <p:spPr>
          <a:xfrm>
            <a:off x="5056176" y="3448050"/>
            <a:ext cx="1386155" cy="208396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FFFFFF"/>
                </a:solidFill>
                <a:latin typeface="Aptos" panose="02110004020202020204"/>
              </a:rPr>
              <a:t>Day 91-100 </a:t>
            </a:r>
          </a:p>
          <a:p>
            <a:pPr algn="ctr" defTabSz="685800">
              <a:defRPr/>
            </a:pPr>
            <a:r>
              <a:rPr lang="en-US" sz="900" b="1" dirty="0">
                <a:solidFill>
                  <a:srgbClr val="FFFFFF"/>
                </a:solidFill>
                <a:latin typeface="Aptos" panose="02110004020202020204"/>
              </a:rPr>
              <a:t>Integrity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000000"/>
                </a:solidFill>
                <a:latin typeface="Aptos" panose="02110004020202020204"/>
              </a:rPr>
              <a:t>✔ </a:t>
            </a:r>
            <a:r>
              <a:rPr lang="en-US" sz="900" dirty="0">
                <a:solidFill>
                  <a:srgbClr val="FFFFFF"/>
                </a:solidFill>
                <a:latin typeface="Aptos" panose="02110004020202020204"/>
              </a:rPr>
              <a:t>Feedback &amp; Reflection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000000"/>
                </a:solidFill>
                <a:latin typeface="Aptos" panose="02110004020202020204"/>
              </a:rPr>
              <a:t>✔ </a:t>
            </a:r>
            <a:r>
              <a:rPr lang="en-US" sz="900" dirty="0">
                <a:solidFill>
                  <a:srgbClr val="FFFFFF"/>
                </a:solidFill>
                <a:latin typeface="Aptos" panose="02110004020202020204"/>
              </a:rPr>
              <a:t>Survey follow-up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000000"/>
                </a:solidFill>
                <a:latin typeface="Aptos" panose="02110004020202020204"/>
              </a:rPr>
              <a:t>✔ </a:t>
            </a:r>
            <a:r>
              <a:rPr lang="en-US" sz="900" dirty="0">
                <a:solidFill>
                  <a:srgbClr val="FFFFFF"/>
                </a:solidFill>
                <a:latin typeface="Aptos" panose="02110004020202020204"/>
              </a:rPr>
              <a:t>Manager alignment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F711A-5DAB-B94D-AE4D-572F4AAA3DCA}"/>
              </a:ext>
            </a:extLst>
          </p:cNvPr>
          <p:cNvSpPr/>
          <p:nvPr/>
        </p:nvSpPr>
        <p:spPr>
          <a:xfrm>
            <a:off x="6599386" y="3066677"/>
            <a:ext cx="1386155" cy="201967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003366"/>
                </a:solidFill>
                <a:latin typeface="Aptos" panose="02110004020202020204"/>
              </a:rPr>
              <a:t>Day 100+</a:t>
            </a:r>
          </a:p>
          <a:p>
            <a:pPr algn="ctr" defTabSz="685800">
              <a:defRPr/>
            </a:pPr>
            <a:r>
              <a:rPr lang="en-US" sz="900" b="1" dirty="0">
                <a:solidFill>
                  <a:srgbClr val="003366"/>
                </a:solidFill>
                <a:latin typeface="Aptos" panose="02110004020202020204"/>
              </a:rPr>
              <a:t>Results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000000"/>
                </a:solidFill>
                <a:latin typeface="Aptos" panose="02110004020202020204"/>
              </a:rPr>
              <a:t>✔ </a:t>
            </a:r>
            <a:r>
              <a:rPr lang="en-US" sz="900" dirty="0">
                <a:solidFill>
                  <a:srgbClr val="003366"/>
                </a:solidFill>
                <a:latin typeface="Aptos" panose="02110004020202020204"/>
              </a:rPr>
              <a:t>Professional Pathways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000000"/>
                </a:solidFill>
                <a:latin typeface="Aptos" panose="02110004020202020204"/>
              </a:rPr>
              <a:t>✔ </a:t>
            </a:r>
            <a:r>
              <a:rPr lang="en-US" sz="900" dirty="0">
                <a:solidFill>
                  <a:srgbClr val="003366"/>
                </a:solidFill>
                <a:latin typeface="Aptos" panose="02110004020202020204"/>
              </a:rPr>
              <a:t>Credentialing&amp; certification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000000"/>
                </a:solidFill>
                <a:latin typeface="Aptos" panose="02110004020202020204"/>
              </a:rPr>
              <a:t>✔ </a:t>
            </a:r>
            <a:r>
              <a:rPr lang="en-US" sz="900" dirty="0">
                <a:solidFill>
                  <a:srgbClr val="003366"/>
                </a:solidFill>
                <a:latin typeface="Aptos" panose="02110004020202020204"/>
              </a:rPr>
              <a:t>SharePoint Access- Ongoing support for long-term success </a:t>
            </a:r>
          </a:p>
        </p:txBody>
      </p:sp>
    </p:spTree>
    <p:extLst>
      <p:ext uri="{BB962C8B-B14F-4D97-AF65-F5344CB8AC3E}">
        <p14:creationId xmlns:p14="http://schemas.microsoft.com/office/powerpoint/2010/main" val="92948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SC Theme Colors">
      <a:dk1>
        <a:srgbClr val="005196"/>
      </a:dk1>
      <a:lt1>
        <a:srgbClr val="FFFFFF"/>
      </a:lt1>
      <a:dk2>
        <a:srgbClr val="003366"/>
      </a:dk2>
      <a:lt2>
        <a:srgbClr val="E5B611"/>
      </a:lt2>
      <a:accent1>
        <a:srgbClr val="659CD3"/>
      </a:accent1>
      <a:accent2>
        <a:srgbClr val="ED7D31"/>
      </a:accent2>
      <a:accent3>
        <a:srgbClr val="D1D3D3"/>
      </a:accent3>
      <a:accent4>
        <a:srgbClr val="B3900B"/>
      </a:accent4>
      <a:accent5>
        <a:srgbClr val="CE1264"/>
      </a:accent5>
      <a:accent6>
        <a:srgbClr val="B2D234"/>
      </a:accent6>
      <a:hlink>
        <a:srgbClr val="54B6E7"/>
      </a:hlink>
      <a:folHlink>
        <a:srgbClr val="954F7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SC 4x3 PowerPoint " id="{16702479-412B-8540-AF00-32AA140EA53A}" vid="{8977445C-BC82-4641-93DD-A58EF90FC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61E3C42243B46AA07A3A133ACD3EF" ma:contentTypeVersion="33" ma:contentTypeDescription="Create a new document." ma:contentTypeScope="" ma:versionID="fb5d5c9e8238e603f3a454f78d55f545">
  <xsd:schema xmlns:xsd="http://www.w3.org/2001/XMLSchema" xmlns:xs="http://www.w3.org/2001/XMLSchema" xmlns:p="http://schemas.microsoft.com/office/2006/metadata/properties" xmlns:ns1="http://schemas.microsoft.com/sharepoint/v3" xmlns:ns2="3b8bd7dc-5653-4dde-88f4-d69da9339f69" xmlns:ns3="b5034906-7a55-4d48-9ff4-ee9df9b5747a" targetNamespace="http://schemas.microsoft.com/office/2006/metadata/properties" ma:root="true" ma:fieldsID="a8145736466b6f7746c40ba6603b5af2" ns1:_="" ns2:_="" ns3:_="">
    <xsd:import namespace="http://schemas.microsoft.com/sharepoint/v3"/>
    <xsd:import namespace="3b8bd7dc-5653-4dde-88f4-d69da9339f69"/>
    <xsd:import namespace="b5034906-7a55-4d48-9ff4-ee9df9b5747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  <xsd:element name="_ip_UnifiedCompliancePolicyProperties" ma:index="16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bd7dc-5653-4dde-88f4-d69da9339f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ae242e52-ccba-4062-bb1a-6203fba2962b}" ma:internalName="TaxCatchAll" ma:showField="CatchAllData" ma:web="3b8bd7dc-5653-4dde-88f4-d69da9339f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34906-7a55-4d48-9ff4-ee9df9b57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bdd1448-4ee3-42d8-a517-16d509c62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Item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4EA06A-4561-43B0-8667-815B1CFDCD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AB31D4-2849-4E34-913F-C5E4BE206B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b8bd7dc-5653-4dde-88f4-d69da9339f69"/>
    <ds:schemaRef ds:uri="b5034906-7a55-4d48-9ff4-ee9df9b57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TSC 4x3 PowerPoint Template (2)</Template>
  <TotalTime>54</TotalTime>
  <Words>401</Words>
  <Application>Microsoft Office PowerPoint</Application>
  <PresentationFormat>On-screen Show (4:3)</PresentationFormat>
  <Paragraphs>55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Albert Sans Black</vt:lpstr>
      <vt:lpstr>Aptos</vt:lpstr>
      <vt:lpstr>Arial</vt:lpstr>
      <vt:lpstr>Barlow</vt:lpstr>
      <vt:lpstr>Calibri</vt:lpstr>
      <vt:lpstr>Office Theme</vt:lpstr>
      <vt:lpstr>Human Resources</vt:lpstr>
      <vt:lpstr>I AM TSC Strengthening Onboarding, Development, and Retention</vt:lpstr>
      <vt:lpstr>PowerPoint Presentation</vt:lpstr>
      <vt:lpstr>Moving With Intention: Living Our Values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15</cp:revision>
  <dcterms:created xsi:type="dcterms:W3CDTF">2025-11-18T19:20:13Z</dcterms:created>
  <dcterms:modified xsi:type="dcterms:W3CDTF">2025-11-19T20:04:36Z</dcterms:modified>
</cp:coreProperties>
</file>