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3"/>
  </p:sldMasterIdLst>
  <p:notesMasterIdLst>
    <p:notesMasterId r:id="rId8"/>
  </p:notesMasterIdLst>
  <p:sldIdLst>
    <p:sldId id="3391" r:id="rId4"/>
    <p:sldId id="2800" r:id="rId5"/>
    <p:sldId id="2801" r:id="rId6"/>
    <p:sldId id="280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>
        <p:scale>
          <a:sx n="90" d="100"/>
          <a:sy n="90" d="100"/>
        </p:scale>
        <p:origin x="-6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16941437007874E-2"/>
          <c:y val="0.14362517571203398"/>
          <c:w val="0.94583058562992128"/>
          <c:h val="0.75988098179866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Extremely Satisfied</c:v>
                </c:pt>
                <c:pt idx="1">
                  <c:v>Very Satisfied</c:v>
                </c:pt>
                <c:pt idx="2">
                  <c:v>Moderately Satisfied</c:v>
                </c:pt>
                <c:pt idx="3">
                  <c:v>Slightly Satisfied</c:v>
                </c:pt>
                <c:pt idx="4">
                  <c:v>Not at All Satisfied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0.71699999999999997</c:v>
                </c:pt>
                <c:pt idx="1">
                  <c:v>0.2</c:v>
                </c:pt>
                <c:pt idx="2">
                  <c:v>2.7E-2</c:v>
                </c:pt>
                <c:pt idx="3">
                  <c:v>1.2999999999999999E-2</c:v>
                </c:pt>
                <c:pt idx="4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F-4107-98A7-E2BF415E59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36755487"/>
        <c:axId val="1936758367"/>
      </c:barChart>
      <c:catAx>
        <c:axId val="193675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6758367"/>
        <c:crosses val="autoZero"/>
        <c:auto val="1"/>
        <c:lblAlgn val="ctr"/>
        <c:lblOffset val="100"/>
        <c:noMultiLvlLbl val="0"/>
      </c:catAx>
      <c:valAx>
        <c:axId val="1936758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6755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Student Survey Results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EE9-4B9F-9F18-FF7947F40C5D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E9-4B9F-9F18-FF7947F40C5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BF-4109-B982-2D6F4190067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BF-4109-B982-2D6F41900675}"/>
              </c:ext>
            </c:extLst>
          </c:dPt>
          <c:cat>
            <c:strRef>
              <c:f>Sheet1!$A$2:$A$5</c:f>
              <c:strCache>
                <c:ptCount val="2"/>
                <c:pt idx="0">
                  <c:v>Satisfied</c:v>
                </c:pt>
                <c:pt idx="1">
                  <c:v>Neutral/Dissatisfied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0.91700000000000004</c:v>
                </c:pt>
                <c:pt idx="1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9-4B9F-9F18-FF7947F40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4E6D3-DB67-4EE7-BD49-4BE37A4BA9D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E1D1F-829D-42EB-80ED-BE92D5CD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4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825E0-4479-4D3A-930D-4BEF9C2DDB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65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altLang="en-US" b="0"/>
              <a:t>It is impossible for a regional economy to achieve transformation unless there is a shared regional identity and a shared vision for regional economic growth that all the partners own – both as collective and individual partners. Partners will need to align the strategies and resources of their own organizations and systems to the regional vision.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/>
              <a:t>The development of a regional identity (which is not necessarily a brand, but it can be) and the vision for regional economic growth are critical to sustaining a globally competitive region.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/>
              <a:t>The vision is especially critical to driving new </a:t>
            </a:r>
            <a:r>
              <a:rPr lang="en-US" altLang="en-US" b="0" i="1"/>
              <a:t>regional</a:t>
            </a:r>
            <a:r>
              <a:rPr lang="en-US" altLang="en-US" b="0"/>
              <a:t>  behavior and is the touchstone when a region faces challenges – something that is almost guaranteed given the wide array of interests that are represented in a regional economy.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/>
              <a:t>The vision is also the driver for regional strategies and new investments, as well as for alignment of current investments.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68595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square with a letter s&#10;&#10;Description automatically generated">
            <a:extLst>
              <a:ext uri="{FF2B5EF4-FFF2-40B4-BE49-F238E27FC236}">
                <a16:creationId xmlns:a16="http://schemas.microsoft.com/office/drawing/2014/main" id="{E4C2DF4F-6C9B-F810-F4B6-8120B8E94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72" y="-7305"/>
            <a:ext cx="9174544" cy="3051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789" y="3057576"/>
            <a:ext cx="8260422" cy="21494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789" y="5316810"/>
            <a:ext cx="6644811" cy="91773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blue sign with white text&#10;&#10;Description automatically generated">
            <a:extLst>
              <a:ext uri="{FF2B5EF4-FFF2-40B4-BE49-F238E27FC236}">
                <a16:creationId xmlns:a16="http://schemas.microsoft.com/office/drawing/2014/main" id="{74E0BF40-E567-8D83-B0DF-005B087B0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6084" y="5316811"/>
            <a:ext cx="2007916" cy="12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yellow rectangle&#10;&#10;Description automatically generated">
            <a:extLst>
              <a:ext uri="{FF2B5EF4-FFF2-40B4-BE49-F238E27FC236}">
                <a16:creationId xmlns:a16="http://schemas.microsoft.com/office/drawing/2014/main" id="{5F77E534-D3B4-3332-D93C-68B6763EB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2" y="-9144"/>
            <a:ext cx="3853996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457200"/>
            <a:ext cx="313723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642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789" y="2057400"/>
            <a:ext cx="31372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5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rectangle&#10;&#10;Description automatically generated">
            <a:extLst>
              <a:ext uri="{FF2B5EF4-FFF2-40B4-BE49-F238E27FC236}">
                <a16:creationId xmlns:a16="http://schemas.microsoft.com/office/drawing/2014/main" id="{C99BB907-D070-6E0D-5C84-16804F5A2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2" y="-9144"/>
            <a:ext cx="3853996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457200"/>
            <a:ext cx="313723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65308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789" y="2057400"/>
            <a:ext cx="31372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43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7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2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23EEA-EECB-4440-B1B7-C07312C74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6"/>
            <a:ext cx="9144000" cy="887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00980522-1286-4201-B1D7-10907E438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7720" y="279819"/>
            <a:ext cx="6876281" cy="471365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BA3B2-F963-464F-BF49-A82B4AB7C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5400" y="2209800"/>
            <a:ext cx="6553200" cy="3657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A737B"/>
                </a:solidFill>
              </a:defRPr>
            </a:lvl1pPr>
            <a:lvl2pPr marL="742931" indent="-285743">
              <a:buFont typeface="Courier New" panose="02070309020205020404" pitchFamily="49" charset="0"/>
              <a:buChar char="o"/>
              <a:defRPr sz="2000">
                <a:solidFill>
                  <a:srgbClr val="6A737B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3611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971025FA-1A1A-B0A1-449F-0F6F5B3E7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933" y="-12700"/>
            <a:ext cx="9177867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554805"/>
            <a:ext cx="6102849" cy="4007672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4589464"/>
            <a:ext cx="610284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53D50D81-92DC-C307-401F-9997828216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524781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789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8568" y="1825625"/>
            <a:ext cx="4036781" cy="3855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5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12EEF242-896F-FC10-3B20-3547E6888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8" y="301626"/>
            <a:ext cx="524781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789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7700" y="168592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7700" y="2509838"/>
            <a:ext cx="3887391" cy="3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4DE137F5-1BBC-4123-EA48-4AB4D1CBB9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527321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8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a screw and a screw&#10;&#10;Description automatically generated">
            <a:extLst>
              <a:ext uri="{FF2B5EF4-FFF2-40B4-BE49-F238E27FC236}">
                <a16:creationId xmlns:a16="http://schemas.microsoft.com/office/drawing/2014/main" id="{CD78BD2B-93B6-A54E-A5E7-E4455D420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66" y="-6350"/>
            <a:ext cx="9160933" cy="68707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2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grey text&#10;&#10;Description automatically generated with medium confidence">
            <a:extLst>
              <a:ext uri="{FF2B5EF4-FFF2-40B4-BE49-F238E27FC236}">
                <a16:creationId xmlns:a16="http://schemas.microsoft.com/office/drawing/2014/main" id="{829A33AD-D3AA-9941-D5AD-6D12FB07F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6858"/>
            <a:ext cx="9162288" cy="68717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5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rectangle with a screw in it&#10;&#10;Description automatically generated">
            <a:extLst>
              <a:ext uri="{FF2B5EF4-FFF2-40B4-BE49-F238E27FC236}">
                <a16:creationId xmlns:a16="http://schemas.microsoft.com/office/drawing/2014/main" id="{41E9F9CF-E8D3-B4B4-AF61-90D21722E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6858"/>
            <a:ext cx="9162288" cy="68717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6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8073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1825625"/>
            <a:ext cx="80735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-930"/>
            <a:ext cx="2057400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3FD562-637A-C340-8F81-CB333C5CBD43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789" y="6543019"/>
            <a:ext cx="6950269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2057" y="6538913"/>
            <a:ext cx="1751943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8829F2ED-AB32-3076-91E4-C097E8D30F5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36084" y="5716332"/>
            <a:ext cx="2007916" cy="8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2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3" r:id="rId8"/>
    <p:sldLayoutId id="2147483674" r:id="rId9"/>
    <p:sldLayoutId id="2147483669" r:id="rId10"/>
    <p:sldLayoutId id="2147483670" r:id="rId11"/>
    <p:sldLayoutId id="2147483671" r:id="rId12"/>
    <p:sldLayoutId id="2147483672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lbert Sa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16CD8-2E9E-9F97-1259-7F27FAA7F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71840B-08FE-B7E6-9C35-147CC06395DE}"/>
              </a:ext>
            </a:extLst>
          </p:cNvPr>
          <p:cNvSpPr/>
          <p:nvPr/>
        </p:nvSpPr>
        <p:spPr>
          <a:xfrm>
            <a:off x="3436228" y="3475632"/>
            <a:ext cx="4454813" cy="7418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700" b="1" dirty="0">
                <a:solidFill>
                  <a:srgbClr val="003366"/>
                </a:solidFill>
                <a:latin typeface="Barlow" pitchFamily="2" charset="77"/>
              </a:rPr>
              <a:t>Emily Micik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700" dirty="0">
                <a:solidFill>
                  <a:srgbClr val="003366"/>
                </a:solidFill>
                <a:latin typeface="Barlow" pitchFamily="2" charset="77"/>
              </a:rPr>
              <a:t>Director, Academic Advising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54BF170-674B-5F90-5B0B-ABB55B281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32" b="34052"/>
          <a:stretch/>
        </p:blipFill>
        <p:spPr>
          <a:xfrm>
            <a:off x="6423827" y="976044"/>
            <a:ext cx="2166093" cy="741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47AD8B-4A33-6B4D-B9DF-90106D79B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960" y="2586059"/>
            <a:ext cx="1882903" cy="252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8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F11073-6045-4E32-91E2-8276819515B6}"/>
              </a:ext>
            </a:extLst>
          </p:cNvPr>
          <p:cNvSpPr txBox="1">
            <a:spLocks/>
          </p:cNvSpPr>
          <p:nvPr/>
        </p:nvSpPr>
        <p:spPr>
          <a:xfrm>
            <a:off x="0" y="857250"/>
            <a:ext cx="9144000" cy="1063032"/>
          </a:xfrm>
          <a:prstGeom prst="rect">
            <a:avLst/>
          </a:prstGeom>
          <a:solidFill>
            <a:srgbClr val="0C0E60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23"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Academic Advising Satisfaction Survey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1999E3-8286-EC9E-9451-3B3091F65CAD}"/>
              </a:ext>
            </a:extLst>
          </p:cNvPr>
          <p:cNvSpPr txBox="1"/>
          <p:nvPr/>
        </p:nvSpPr>
        <p:spPr>
          <a:xfrm>
            <a:off x="464755" y="1933583"/>
            <a:ext cx="4588258" cy="3901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650" b="1" dirty="0">
                <a:solidFill>
                  <a:prstClr val="black"/>
                </a:solidFill>
                <a:latin typeface="Calibri" panose="020F0502020204030204"/>
              </a:rPr>
              <a:t>Project Description:</a:t>
            </a:r>
            <a:endParaRPr lang="en-US" sz="16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Established a baseline for student satisfaction ratings of academic advising services.</a:t>
            </a:r>
          </a:p>
          <a:p>
            <a:pPr defTabSz="685800">
              <a:defRPr/>
            </a:pPr>
            <a:endParaRPr lang="en-US" sz="16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650" b="1" dirty="0">
                <a:solidFill>
                  <a:prstClr val="black"/>
                </a:solidFill>
                <a:latin typeface="Calibri" panose="020F0502020204030204"/>
              </a:rPr>
              <a:t>Assessment Used:</a:t>
            </a:r>
            <a:endParaRPr lang="en-US" sz="16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Collected and analyzed data from student satisfaction surveys over several months.</a:t>
            </a:r>
          </a:p>
          <a:p>
            <a:pPr defTabSz="685800">
              <a:defRPr/>
            </a:pPr>
            <a:endParaRPr lang="en-US" sz="16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650" b="1" dirty="0">
                <a:solidFill>
                  <a:prstClr val="black"/>
                </a:solidFill>
                <a:latin typeface="Calibri" panose="020F0502020204030204"/>
              </a:rPr>
              <a:t>Key Outcome:</a:t>
            </a:r>
            <a:endParaRPr lang="en-US" sz="16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Baseline satisfaction rate: </a:t>
            </a:r>
            <a:r>
              <a:rPr lang="en-US" sz="1650" b="1" dirty="0">
                <a:solidFill>
                  <a:srgbClr val="00B050"/>
                </a:solidFill>
                <a:latin typeface="Calibri" panose="020F0502020204030204"/>
              </a:rPr>
              <a:t>91.7% </a:t>
            </a:r>
            <a:r>
              <a:rPr lang="en-US" sz="1650" b="1" dirty="0">
                <a:solidFill>
                  <a:prstClr val="black"/>
                </a:solidFill>
                <a:latin typeface="Calibri" panose="020F0502020204030204"/>
              </a:rPr>
              <a:t>Very Satisfied &amp; Extremely Satisfied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defTabSz="685800">
              <a:defRPr/>
            </a:pPr>
            <a:endParaRPr lang="en-US" sz="16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lang="en-US" sz="1650" dirty="0" err="1">
                <a:solidFill>
                  <a:prstClr val="black"/>
                </a:solidFill>
                <a:latin typeface="Calibri" panose="020F0502020204030204"/>
              </a:rPr>
              <a:t>dentified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50" b="1" dirty="0">
                <a:solidFill>
                  <a:srgbClr val="FA6850"/>
                </a:solidFill>
                <a:latin typeface="Calibri" panose="020F0502020204030204"/>
              </a:rPr>
              <a:t>8.3%</a:t>
            </a:r>
            <a:r>
              <a:rPr lang="en-US" sz="1650" dirty="0">
                <a:solidFill>
                  <a:srgbClr val="FA6850"/>
                </a:solidFill>
                <a:latin typeface="Calibri" panose="020F0502020204030204"/>
              </a:rPr>
              <a:t> 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of students as </a:t>
            </a:r>
            <a:r>
              <a:rPr lang="en-US" sz="1650" b="1" dirty="0">
                <a:solidFill>
                  <a:prstClr val="black"/>
                </a:solidFill>
                <a:latin typeface="Calibri" panose="020F0502020204030204"/>
              </a:rPr>
              <a:t>Moderately Satisfied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1650" b="1" dirty="0">
                <a:solidFill>
                  <a:prstClr val="black"/>
                </a:solidFill>
                <a:latin typeface="Calibri" panose="020F0502020204030204"/>
              </a:rPr>
              <a:t>Slightly Satisfied, or Not At All Satisfied 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</a:rPr>
              <a:t>for further exploration and improvement efforts.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EE6E374-59F2-0CF6-E1A2-75B5CDD2EA43}"/>
              </a:ext>
            </a:extLst>
          </p:cNvPr>
          <p:cNvGraphicFramePr/>
          <p:nvPr/>
        </p:nvGraphicFramePr>
        <p:xfrm>
          <a:off x="5135881" y="2512634"/>
          <a:ext cx="3841079" cy="292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405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9C31464-C8CD-FF65-8663-DF7A868E4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182" y="1717305"/>
            <a:ext cx="1171635" cy="10335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D10B367-254F-4559-A8A3-75565A75037B}"/>
              </a:ext>
            </a:extLst>
          </p:cNvPr>
          <p:cNvSpPr txBox="1">
            <a:spLocks/>
          </p:cNvSpPr>
          <p:nvPr/>
        </p:nvSpPr>
        <p:spPr>
          <a:xfrm>
            <a:off x="0" y="857250"/>
            <a:ext cx="9144000" cy="853168"/>
          </a:xfrm>
          <a:prstGeom prst="rect">
            <a:avLst/>
          </a:prstGeom>
          <a:solidFill>
            <a:srgbClr val="0C0E60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23">
              <a:defRPr/>
            </a:pPr>
            <a:r>
              <a:rPr lang="en-US" sz="2700" dirty="0">
                <a:solidFill>
                  <a:prstClr val="white"/>
                </a:solidFill>
                <a:latin typeface="Calibri"/>
              </a:rPr>
              <a:t>Capstone Results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C81C5E-A69C-9AFC-9426-02F8C1630DDA}"/>
              </a:ext>
            </a:extLst>
          </p:cNvPr>
          <p:cNvSpPr txBox="1"/>
          <p:nvPr/>
        </p:nvSpPr>
        <p:spPr>
          <a:xfrm>
            <a:off x="3747617" y="1697956"/>
            <a:ext cx="45708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Formed a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Work Group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of 5 Academic Advisors.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Reviewed feedback and brainstormed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immediate improvements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Designed and distributed a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conversation checklist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for advisors.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E45196A-41A2-75E1-ABB3-BE042B8C7EEE}"/>
              </a:ext>
            </a:extLst>
          </p:cNvPr>
          <p:cNvGraphicFramePr/>
          <p:nvPr/>
        </p:nvGraphicFramePr>
        <p:xfrm>
          <a:off x="-1214849" y="1759649"/>
          <a:ext cx="5044440" cy="257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CA1C5A4-9D55-610C-F421-788C7865CC1A}"/>
              </a:ext>
            </a:extLst>
          </p:cNvPr>
          <p:cNvSpPr txBox="1"/>
          <p:nvPr/>
        </p:nvSpPr>
        <p:spPr>
          <a:xfrm>
            <a:off x="2781300" y="3470910"/>
            <a:ext cx="4816262" cy="24723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Key Questions Now Incorporated into Advising Sessions: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lnSpc>
                <a:spcPct val="150000"/>
              </a:lnSpc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“How are you doing in your classes this semester?”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“What is your major? Has it changed since your last advising?”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“Let’s review your current academic progress together.”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“Let's discuss your course selection for next semester.”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“Are you aware of support resources on campus?”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“Did I answer all your questions today?”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“Scan this QR Code so you always have advising resources.”</a:t>
            </a:r>
          </a:p>
        </p:txBody>
      </p:sp>
      <p:pic>
        <p:nvPicPr>
          <p:cNvPr id="26" name="Picture 2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7D59D7D-63E0-FF70-B188-809A06A9D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264" y="4136259"/>
            <a:ext cx="972347" cy="125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704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6 100+ Emoji Content Stock Illustrations, graphiques vectoriels libre de  droits et Clip Art - iStock">
            <a:extLst>
              <a:ext uri="{FF2B5EF4-FFF2-40B4-BE49-F238E27FC236}">
                <a16:creationId xmlns:a16="http://schemas.microsoft.com/office/drawing/2014/main" id="{E0B0886A-17F7-DCDC-9B19-356DAC6F1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1" y="3396994"/>
            <a:ext cx="1046560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D7561A-3FCB-F7AD-F954-DA04AD277687}"/>
              </a:ext>
            </a:extLst>
          </p:cNvPr>
          <p:cNvSpPr txBox="1"/>
          <p:nvPr/>
        </p:nvSpPr>
        <p:spPr>
          <a:xfrm>
            <a:off x="457200" y="1720780"/>
            <a:ext cx="54368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📈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20621-1C0A-4C13-AC38-35359B4752F0}"/>
              </a:ext>
            </a:extLst>
          </p:cNvPr>
          <p:cNvSpPr txBox="1">
            <a:spLocks/>
          </p:cNvSpPr>
          <p:nvPr/>
        </p:nvSpPr>
        <p:spPr>
          <a:xfrm>
            <a:off x="0" y="857250"/>
            <a:ext cx="9144000" cy="692727"/>
          </a:xfrm>
          <a:prstGeom prst="rect">
            <a:avLst/>
          </a:prstGeom>
          <a:solidFill>
            <a:srgbClr val="0C0E60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23">
              <a:defRPr/>
            </a:pPr>
            <a:r>
              <a:rPr lang="en-US" sz="2700" dirty="0">
                <a:solidFill>
                  <a:prstClr val="white"/>
                </a:solidFill>
                <a:latin typeface="Calibri"/>
              </a:rPr>
              <a:t>Future Actions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16CC7-C68B-3687-7AE9-E8C12A2232BF}"/>
              </a:ext>
            </a:extLst>
          </p:cNvPr>
          <p:cNvSpPr txBox="1"/>
          <p:nvPr/>
        </p:nvSpPr>
        <p:spPr>
          <a:xfrm>
            <a:off x="1112520" y="1545684"/>
            <a:ext cx="7719060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Ongoing Assessment: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Maintain 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regular student satisfaction surveys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to monitor seasonal trends.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Actively 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analyze qualitative feedback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for actionable insights.</a:t>
            </a:r>
          </a:p>
          <a:p>
            <a:pPr defTabSz="685800">
              <a:defRPr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Work Group Engagement: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Continue to 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empower the established Work Group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to review feedback and brainstorm creative solutions.</a:t>
            </a:r>
          </a:p>
          <a:p>
            <a:pPr defTabSz="685800">
              <a:defRPr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Focus on All Feedback: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Highlight not just positive feedback, but also 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neutral and dissatisfied responses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to address personal student concerns.</a:t>
            </a:r>
          </a:p>
          <a:p>
            <a:pPr defTabSz="685800">
              <a:defRPr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Enhanced Student Voice: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Conduct 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2–3 focus groups per year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with random student volunteers to facilitate open and honest conversations.</a:t>
            </a:r>
          </a:p>
          <a:p>
            <a:pPr defTabSz="685800">
              <a:defRPr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Advisor Collaboration: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Approach advising adjustments as 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collaborative initiatives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, ensuring advisors feel heard and supported.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3FAA0B-3109-39BE-0A21-FCF7CB9FBB5D}"/>
              </a:ext>
            </a:extLst>
          </p:cNvPr>
          <p:cNvSpPr txBox="1"/>
          <p:nvPr/>
        </p:nvSpPr>
        <p:spPr>
          <a:xfrm>
            <a:off x="457200" y="2533739"/>
            <a:ext cx="54368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BD1B73-7701-CBCE-026C-8BE20633C164}"/>
              </a:ext>
            </a:extLst>
          </p:cNvPr>
          <p:cNvSpPr txBox="1"/>
          <p:nvPr/>
        </p:nvSpPr>
        <p:spPr>
          <a:xfrm>
            <a:off x="457200" y="4303960"/>
            <a:ext cx="54368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🗣️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4274B7-8823-31EF-D22E-6A139193AC65}"/>
              </a:ext>
            </a:extLst>
          </p:cNvPr>
          <p:cNvSpPr txBox="1"/>
          <p:nvPr/>
        </p:nvSpPr>
        <p:spPr>
          <a:xfrm>
            <a:off x="457200" y="5123274"/>
            <a:ext cx="54368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🤝</a:t>
            </a:r>
          </a:p>
        </p:txBody>
      </p:sp>
    </p:spTree>
    <p:extLst>
      <p:ext uri="{BB962C8B-B14F-4D97-AF65-F5344CB8AC3E}">
        <p14:creationId xmlns:p14="http://schemas.microsoft.com/office/powerpoint/2010/main" val="2163250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SC Theme Colors">
      <a:dk1>
        <a:srgbClr val="005196"/>
      </a:dk1>
      <a:lt1>
        <a:srgbClr val="FFFFFF"/>
      </a:lt1>
      <a:dk2>
        <a:srgbClr val="003366"/>
      </a:dk2>
      <a:lt2>
        <a:srgbClr val="E5B611"/>
      </a:lt2>
      <a:accent1>
        <a:srgbClr val="659CD3"/>
      </a:accent1>
      <a:accent2>
        <a:srgbClr val="ED7D31"/>
      </a:accent2>
      <a:accent3>
        <a:srgbClr val="D1D3D3"/>
      </a:accent3>
      <a:accent4>
        <a:srgbClr val="B3900B"/>
      </a:accent4>
      <a:accent5>
        <a:srgbClr val="CE1264"/>
      </a:accent5>
      <a:accent6>
        <a:srgbClr val="B2D234"/>
      </a:accent6>
      <a:hlink>
        <a:srgbClr val="54B6E7"/>
      </a:hlink>
      <a:folHlink>
        <a:srgbClr val="954F7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SC 4x3 PowerPoint " id="{16702479-412B-8540-AF00-32AA140EA53A}" vid="{8977445C-BC82-4641-93DD-A58EF90FC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61E3C42243B46AA07A3A133ACD3EF" ma:contentTypeVersion="33" ma:contentTypeDescription="Create a new document." ma:contentTypeScope="" ma:versionID="fb5d5c9e8238e603f3a454f78d55f545">
  <xsd:schema xmlns:xsd="http://www.w3.org/2001/XMLSchema" xmlns:xs="http://www.w3.org/2001/XMLSchema" xmlns:p="http://schemas.microsoft.com/office/2006/metadata/properties" xmlns:ns1="http://schemas.microsoft.com/sharepoint/v3" xmlns:ns2="3b8bd7dc-5653-4dde-88f4-d69da9339f69" xmlns:ns3="b5034906-7a55-4d48-9ff4-ee9df9b5747a" targetNamespace="http://schemas.microsoft.com/office/2006/metadata/properties" ma:root="true" ma:fieldsID="a8145736466b6f7746c40ba6603b5af2" ns1:_="" ns2:_="" ns3:_="">
    <xsd:import namespace="http://schemas.microsoft.com/sharepoint/v3"/>
    <xsd:import namespace="3b8bd7dc-5653-4dde-88f4-d69da9339f69"/>
    <xsd:import namespace="b5034906-7a55-4d48-9ff4-ee9df9b5747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  <xsd:element name="_ip_UnifiedCompliancePolicyProperties" ma:index="16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bd7dc-5653-4dde-88f4-d69da9339f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ae242e52-ccba-4062-bb1a-6203fba2962b}" ma:internalName="TaxCatchAll" ma:showField="CatchAllData" ma:web="3b8bd7dc-5653-4dde-88f4-d69da9339f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34906-7a55-4d48-9ff4-ee9df9b57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bdd1448-4ee3-42d8-a517-16d509c62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Item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AB31D4-2849-4E34-913F-C5E4BE206B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b8bd7dc-5653-4dde-88f4-d69da9339f69"/>
    <ds:schemaRef ds:uri="b5034906-7a55-4d48-9ff4-ee9df9b57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4EA06A-4561-43B0-8667-815B1CFDCD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TSC 4x3 PowerPoint Template (2)</Template>
  <TotalTime>8</TotalTime>
  <Words>456</Words>
  <Application>Microsoft Office PowerPoint</Application>
  <PresentationFormat>On-screen Show (4:3)</PresentationFormat>
  <Paragraphs>53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Albert Sans Black</vt:lpstr>
      <vt:lpstr>Aptos</vt:lpstr>
      <vt:lpstr>Arial</vt:lpstr>
      <vt:lpstr>Barlow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5</cp:revision>
  <dcterms:created xsi:type="dcterms:W3CDTF">2025-11-18T19:20:13Z</dcterms:created>
  <dcterms:modified xsi:type="dcterms:W3CDTF">2025-11-18T19:29:02Z</dcterms:modified>
</cp:coreProperties>
</file>