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3"/>
  </p:sldMasterIdLst>
  <p:notesMasterIdLst>
    <p:notesMasterId r:id="rId8"/>
  </p:notesMasterIdLst>
  <p:sldIdLst>
    <p:sldId id="3405" r:id="rId4"/>
    <p:sldId id="3566" r:id="rId5"/>
    <p:sldId id="3567" r:id="rId6"/>
    <p:sldId id="356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>
      <p:cViewPr>
        <p:scale>
          <a:sx n="90" d="100"/>
          <a:sy n="90" d="100"/>
        </p:scale>
        <p:origin x="-60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94E6D3-DB67-4EE7-BD49-4BE37A4BA9D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7E1D1F-829D-42EB-80ED-BE92D5CDA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847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F21976-C379-4601-A305-93CBF79C445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9069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lue and yellow square with a letter s&#10;&#10;Description automatically generated">
            <a:extLst>
              <a:ext uri="{FF2B5EF4-FFF2-40B4-BE49-F238E27FC236}">
                <a16:creationId xmlns:a16="http://schemas.microsoft.com/office/drawing/2014/main" id="{E4C2DF4F-6C9B-F810-F4B6-8120B8E94C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5272" y="-7305"/>
            <a:ext cx="9174544" cy="305180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1789" y="3057576"/>
            <a:ext cx="8260422" cy="2149424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1789" y="5316810"/>
            <a:ext cx="6644811" cy="917735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D562-637A-C340-8F81-CB333C5CBD43}" type="datetimeFigureOut">
              <a:rPr lang="en-US" smtClean="0"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487FA-08D7-D14E-955A-CB65BFD28E9C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Picture 12" descr="A blue sign with white text&#10;&#10;Description automatically generated">
            <a:extLst>
              <a:ext uri="{FF2B5EF4-FFF2-40B4-BE49-F238E27FC236}">
                <a16:creationId xmlns:a16="http://schemas.microsoft.com/office/drawing/2014/main" id="{74E0BF40-E567-8D83-B0DF-005B087B0FF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136084" y="5316811"/>
            <a:ext cx="2007916" cy="1226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916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yellow rectangle&#10;&#10;Description automatically generated">
            <a:extLst>
              <a:ext uri="{FF2B5EF4-FFF2-40B4-BE49-F238E27FC236}">
                <a16:creationId xmlns:a16="http://schemas.microsoft.com/office/drawing/2014/main" id="{5F77E534-D3B4-3332-D93C-68B6763EBC7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50802" y="-9144"/>
            <a:ext cx="3853996" cy="68762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789" y="457200"/>
            <a:ext cx="3137230" cy="1600200"/>
          </a:xfrm>
        </p:spPr>
        <p:txBody>
          <a:bodyPr anchor="b"/>
          <a:lstStyle>
            <a:lvl1pPr>
              <a:defRPr sz="32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7"/>
            <a:ext cx="4629150" cy="46428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1789" y="2057400"/>
            <a:ext cx="3137230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D562-637A-C340-8F81-CB333C5CBD4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487FA-08D7-D14E-955A-CB65BFD28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353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lue and yellow rectangle&#10;&#10;Description automatically generated">
            <a:extLst>
              <a:ext uri="{FF2B5EF4-FFF2-40B4-BE49-F238E27FC236}">
                <a16:creationId xmlns:a16="http://schemas.microsoft.com/office/drawing/2014/main" id="{C99BB907-D070-6E0D-5C84-16804F5A270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50802" y="-9144"/>
            <a:ext cx="3853996" cy="68762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789" y="457200"/>
            <a:ext cx="3137230" cy="1600200"/>
          </a:xfrm>
        </p:spPr>
        <p:txBody>
          <a:bodyPr anchor="b"/>
          <a:lstStyle>
            <a:lvl1pPr>
              <a:defRPr sz="32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7"/>
            <a:ext cx="4629150" cy="4653086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1789" y="2057400"/>
            <a:ext cx="3137230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D562-637A-C340-8F81-CB333C5CBD4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487FA-08D7-D14E-955A-CB65BFD28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6431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D562-637A-C340-8F81-CB333C5CBD4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487FA-08D7-D14E-955A-CB65BFD28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7745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D562-637A-C340-8F81-CB333C5CBD4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487FA-08D7-D14E-955A-CB65BFD28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028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D562-637A-C340-8F81-CB333C5CBD4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487FA-08D7-D14E-955A-CB65BFD28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45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blue rectangular object with white text&#10;&#10;Description automatically generated">
            <a:extLst>
              <a:ext uri="{FF2B5EF4-FFF2-40B4-BE49-F238E27FC236}">
                <a16:creationId xmlns:a16="http://schemas.microsoft.com/office/drawing/2014/main" id="{971025FA-1A1A-B0A1-449F-0F6F5B3E7AC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6933" y="-12700"/>
            <a:ext cx="9177867" cy="6883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789" y="554805"/>
            <a:ext cx="6102849" cy="4007672"/>
          </a:xfrm>
        </p:spPr>
        <p:txBody>
          <a:bodyPr anchor="b"/>
          <a:lstStyle>
            <a:lvl1pPr>
              <a:defRPr sz="6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1789" y="4589464"/>
            <a:ext cx="610284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D562-637A-C340-8F81-CB333C5CBD4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487FA-08D7-D14E-955A-CB65BFD28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830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yellow rectangular sign&#10;&#10;Description automatically generated">
            <a:extLst>
              <a:ext uri="{FF2B5EF4-FFF2-40B4-BE49-F238E27FC236}">
                <a16:creationId xmlns:a16="http://schemas.microsoft.com/office/drawing/2014/main" id="{53D50D81-92DC-C307-401F-9997828216C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9144" y="-930"/>
            <a:ext cx="9162288" cy="178791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789" y="301626"/>
            <a:ext cx="5247811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789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8568" y="1825625"/>
            <a:ext cx="4036781" cy="38559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D562-637A-C340-8F81-CB333C5CBD4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487FA-08D7-D14E-955A-CB65BFD28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250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blue and yellow rectangular sign&#10;&#10;Description automatically generated">
            <a:extLst>
              <a:ext uri="{FF2B5EF4-FFF2-40B4-BE49-F238E27FC236}">
                <a16:creationId xmlns:a16="http://schemas.microsoft.com/office/drawing/2014/main" id="{12EEF242-896F-FC10-3B20-3547E688806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9144" y="-930"/>
            <a:ext cx="9162288" cy="178791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788" y="301626"/>
            <a:ext cx="5247812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1789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789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7700" y="1685926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57700" y="2509838"/>
            <a:ext cx="3887391" cy="31354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D562-637A-C340-8F81-CB333C5CBD4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487FA-08D7-D14E-955A-CB65BFD28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77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ue and yellow rectangular sign&#10;&#10;Description automatically generated">
            <a:extLst>
              <a:ext uri="{FF2B5EF4-FFF2-40B4-BE49-F238E27FC236}">
                <a16:creationId xmlns:a16="http://schemas.microsoft.com/office/drawing/2014/main" id="{4DE137F5-1BBC-4123-EA48-4AB4D1CBB90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9144" y="-930"/>
            <a:ext cx="9162288" cy="178791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789" y="301626"/>
            <a:ext cx="5273211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D562-637A-C340-8F81-CB333C5CBD4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487FA-08D7-D14E-955A-CB65BFD28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387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ue rectangle with a screw and a screw&#10;&#10;Description automatically generated">
            <a:extLst>
              <a:ext uri="{FF2B5EF4-FFF2-40B4-BE49-F238E27FC236}">
                <a16:creationId xmlns:a16="http://schemas.microsoft.com/office/drawing/2014/main" id="{CD78BD2B-93B6-A54E-A5E7-E4455D4205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8466" y="-6350"/>
            <a:ext cx="9160933" cy="68707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D562-637A-C340-8F81-CB333C5CBD4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487FA-08D7-D14E-955A-CB65BFD28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829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white background with grey text&#10;&#10;Description automatically generated with medium confidence">
            <a:extLst>
              <a:ext uri="{FF2B5EF4-FFF2-40B4-BE49-F238E27FC236}">
                <a16:creationId xmlns:a16="http://schemas.microsoft.com/office/drawing/2014/main" id="{829A33AD-D3AA-9941-D5AD-6D12FB07F88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9144" y="-6858"/>
            <a:ext cx="9162288" cy="687171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D562-637A-C340-8F81-CB333C5CBD4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487FA-08D7-D14E-955A-CB65BFD28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52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yellow rectangle with a screw in it&#10;&#10;Description automatically generated">
            <a:extLst>
              <a:ext uri="{FF2B5EF4-FFF2-40B4-BE49-F238E27FC236}">
                <a16:creationId xmlns:a16="http://schemas.microsoft.com/office/drawing/2014/main" id="{41E9F9CF-E8D3-B4B4-AF61-90D21722E1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9144" y="-6858"/>
            <a:ext cx="9162288" cy="687171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D562-637A-C340-8F81-CB333C5CBD4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487FA-08D7-D14E-955A-CB65BFD28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164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1789" y="301626"/>
            <a:ext cx="807356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1789" y="1825625"/>
            <a:ext cx="807356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86600" y="-930"/>
            <a:ext cx="2057400" cy="3190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3FD562-637A-C340-8F81-CB333C5CBD43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1789" y="6543019"/>
            <a:ext cx="6950269" cy="3190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92057" y="6538913"/>
            <a:ext cx="1751943" cy="3190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2487FA-08D7-D14E-955A-CB65BFD28E9C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blue and white logo&#10;&#10;Description automatically generated">
            <a:extLst>
              <a:ext uri="{FF2B5EF4-FFF2-40B4-BE49-F238E27FC236}">
                <a16:creationId xmlns:a16="http://schemas.microsoft.com/office/drawing/2014/main" id="{8829F2ED-AB32-3076-91E4-C097E8D30F54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136084" y="5716332"/>
            <a:ext cx="2007916" cy="822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821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73" r:id="rId8"/>
    <p:sldLayoutId id="2147483674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lbert Sans Black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Barlow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Barlow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Barlow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Barlow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Barlow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BA4707-4BC3-A4CE-D2B1-FE25714418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8D3EC10-627C-EE8B-9F48-84E107EAF673}"/>
              </a:ext>
            </a:extLst>
          </p:cNvPr>
          <p:cNvSpPr/>
          <p:nvPr/>
        </p:nvSpPr>
        <p:spPr>
          <a:xfrm>
            <a:off x="4097962" y="3429000"/>
            <a:ext cx="4227890" cy="741853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defTabSz="685800">
              <a:lnSpc>
                <a:spcPct val="90000"/>
              </a:lnSpc>
              <a:spcBef>
                <a:spcPts val="750"/>
              </a:spcBef>
              <a:defRPr/>
            </a:pPr>
            <a:r>
              <a:rPr lang="en-US" sz="2700" b="1" dirty="0">
                <a:solidFill>
                  <a:srgbClr val="003366"/>
                </a:solidFill>
                <a:latin typeface="Barlow" pitchFamily="2" charset="77"/>
              </a:rPr>
              <a:t>Dr. Rebekah Lane</a:t>
            </a:r>
          </a:p>
          <a:p>
            <a:pPr defTabSz="685800">
              <a:lnSpc>
                <a:spcPct val="90000"/>
              </a:lnSpc>
              <a:spcBef>
                <a:spcPts val="750"/>
              </a:spcBef>
              <a:defRPr/>
            </a:pPr>
            <a:r>
              <a:rPr lang="en-US" sz="2700" dirty="0">
                <a:solidFill>
                  <a:srgbClr val="003366"/>
                </a:solidFill>
                <a:latin typeface="Barlow" pitchFamily="2" charset="77"/>
              </a:rPr>
              <a:t>Faculty, Mathematics</a:t>
            </a:r>
          </a:p>
        </p:txBody>
      </p:sp>
      <p:pic>
        <p:nvPicPr>
          <p:cNvPr id="3" name="Picture 2" descr="A black and white logo&#10;&#10;Description automatically generated">
            <a:extLst>
              <a:ext uri="{FF2B5EF4-FFF2-40B4-BE49-F238E27FC236}">
                <a16:creationId xmlns:a16="http://schemas.microsoft.com/office/drawing/2014/main" id="{92A583A4-7C8B-B6B4-4224-5D7B75FA190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932" b="34052"/>
          <a:stretch/>
        </p:blipFill>
        <p:spPr>
          <a:xfrm>
            <a:off x="6423827" y="976044"/>
            <a:ext cx="2166093" cy="74185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FA49322-04FA-E113-F693-5C1FE6C3238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0439" r="5573"/>
          <a:stretch/>
        </p:blipFill>
        <p:spPr>
          <a:xfrm>
            <a:off x="1454145" y="2483569"/>
            <a:ext cx="2149313" cy="26870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69949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15A06-2A39-554E-4DEF-28A6A5610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98" y="994019"/>
            <a:ext cx="7172827" cy="994172"/>
          </a:xfrm>
        </p:spPr>
        <p:txBody>
          <a:bodyPr>
            <a:normAutofit/>
          </a:bodyPr>
          <a:lstStyle/>
          <a:p>
            <a:r>
              <a:rPr lang="en-US" sz="2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Empowering Non-Traditional Returning Adults to Succeed in Online Mathematics Courses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ABF6858-4E1D-860A-2EE0-A17B13CECF7C}"/>
              </a:ext>
            </a:extLst>
          </p:cNvPr>
          <p:cNvSpPr/>
          <p:nvPr/>
        </p:nvSpPr>
        <p:spPr>
          <a:xfrm>
            <a:off x="4375555" y="2259889"/>
            <a:ext cx="4768445" cy="2354491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defTabSz="685800">
              <a:defRPr/>
            </a:pPr>
            <a:r>
              <a:rPr lang="en-US" sz="2700" b="1" dirty="0">
                <a:solidFill>
                  <a:srgbClr val="005196">
                    <a:lumMod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Rationale:</a:t>
            </a:r>
          </a:p>
          <a:p>
            <a:pPr marL="257175" indent="-257175" defTabSz="6858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196">
                    <a:lumMod val="50000"/>
                  </a:srgbClr>
                </a:solidFill>
                <a:latin typeface="Aptos" panose="02110004020202020204"/>
              </a:rPr>
              <a:t>Increase course completion rates</a:t>
            </a:r>
          </a:p>
          <a:p>
            <a:pPr marL="257175" indent="-257175" defTabSz="6858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196">
                    <a:lumMod val="50000"/>
                  </a:srgbClr>
                </a:solidFill>
                <a:latin typeface="Aptos" panose="02110004020202020204"/>
              </a:rPr>
              <a:t>Enhance understanding of mathematical concepts</a:t>
            </a:r>
          </a:p>
          <a:p>
            <a:pPr marL="257175" indent="-257175" defTabSz="6858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196">
                    <a:lumMod val="50000"/>
                  </a:srgbClr>
                </a:solidFill>
                <a:latin typeface="Aptos" panose="02110004020202020204"/>
              </a:rPr>
              <a:t>Boost student confidence</a:t>
            </a:r>
            <a:endParaRPr lang="en-US" sz="2400" b="1" dirty="0">
              <a:solidFill>
                <a:srgbClr val="005196">
                  <a:lumMod val="50000"/>
                </a:srgbClr>
              </a:solidFill>
              <a:latin typeface="Aptos" panose="02110004020202020204"/>
            </a:endParaRPr>
          </a:p>
        </p:txBody>
      </p:sp>
      <p:graphicFrame>
        <p:nvGraphicFramePr>
          <p:cNvPr id="15" name="Table 10">
            <a:extLst>
              <a:ext uri="{FF2B5EF4-FFF2-40B4-BE49-F238E27FC236}">
                <a16:creationId xmlns:a16="http://schemas.microsoft.com/office/drawing/2014/main" id="{98B8918F-AF39-4DD3-947C-913EB1E0C6CA}"/>
              </a:ext>
            </a:extLst>
          </p:cNvPr>
          <p:cNvGraphicFramePr>
            <a:graphicFrameLocks noGrp="1"/>
          </p:cNvGraphicFramePr>
          <p:nvPr/>
        </p:nvGraphicFramePr>
        <p:xfrm>
          <a:off x="345883" y="2259889"/>
          <a:ext cx="3738302" cy="3021776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3738302">
                  <a:extLst>
                    <a:ext uri="{9D8B030D-6E8A-4147-A177-3AD203B41FA5}">
                      <a16:colId xmlns:a16="http://schemas.microsoft.com/office/drawing/2014/main" val="4292500803"/>
                    </a:ext>
                  </a:extLst>
                </a:gridCol>
              </a:tblGrid>
              <a:tr h="4343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Project Description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795122921"/>
                  </a:ext>
                </a:extLst>
              </a:tr>
              <a:tr h="2587436"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l"/>
                      <a:r>
                        <a:rPr lang="en-US" sz="18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Identify and strive to overcome the challenges non-traditional returning adult students face in online mathematics classes.  </a:t>
                      </a:r>
                      <a:r>
                        <a:rPr lang="en-US" sz="1800" b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These challenges include balancing education with full-time work and family, lack of recent academic experience, and math anxiety. 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9948192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6076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73B80-ABA3-4F80-85DD-6CF1DFC85941}"/>
              </a:ext>
            </a:extLst>
          </p:cNvPr>
          <p:cNvSpPr txBox="1">
            <a:spLocks/>
          </p:cNvSpPr>
          <p:nvPr/>
        </p:nvSpPr>
        <p:spPr>
          <a:xfrm>
            <a:off x="0" y="857250"/>
            <a:ext cx="9144000" cy="685800"/>
          </a:xfrm>
          <a:prstGeom prst="rect">
            <a:avLst/>
          </a:prstGeom>
          <a:solidFill>
            <a:schemeClr val="tx1"/>
          </a:solidFill>
        </p:spPr>
        <p:txBody>
          <a:bodyPr anchor="ctr">
            <a:normAutofit/>
          </a:bodyPr>
          <a:lstStyle>
            <a:lvl1pPr algn="ctr" defTabSz="609630" rtl="0" eaLnBrk="1" latinLnBrk="0" hangingPunct="1">
              <a:spcBef>
                <a:spcPct val="0"/>
              </a:spcBef>
              <a:buNone/>
              <a:defRPr sz="29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457223">
              <a:defRPr/>
            </a:pPr>
            <a:r>
              <a:rPr lang="en-US" sz="3000" b="1" dirty="0">
                <a:solidFill>
                  <a:prstClr val="white"/>
                </a:solidFill>
                <a:latin typeface="Calibri"/>
              </a:rPr>
              <a:t>  </a:t>
            </a:r>
            <a:r>
              <a:rPr lang="en-US" sz="3300" b="1" dirty="0">
                <a:solidFill>
                  <a:prstClr val="white"/>
                </a:solidFill>
                <a:latin typeface="Calibri"/>
              </a:rPr>
              <a:t>Capstone</a:t>
            </a:r>
            <a:r>
              <a:rPr lang="en-US" sz="3600" b="1" dirty="0">
                <a:solidFill>
                  <a:prstClr val="white"/>
                </a:solidFill>
                <a:latin typeface="Calibri"/>
              </a:rPr>
              <a:t> Results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C5AD2D3-9D3D-D228-3DFE-3A1156C62C46}"/>
              </a:ext>
            </a:extLst>
          </p:cNvPr>
          <p:cNvSpPr txBox="1"/>
          <p:nvPr/>
        </p:nvSpPr>
        <p:spPr>
          <a:xfrm>
            <a:off x="360484" y="1780442"/>
            <a:ext cx="3408434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Aptos" panose="02110004020202020204"/>
              </a:rPr>
              <a:t>Non-Traditional Returning Adult Student Survey Responses:</a:t>
            </a:r>
          </a:p>
          <a:p>
            <a:pPr defTabSz="685800">
              <a:defRPr/>
            </a:pPr>
            <a:endParaRPr lang="en-US" b="1" dirty="0">
              <a:solidFill>
                <a:srgbClr val="005196"/>
              </a:solidFill>
              <a:latin typeface="Aptos" panose="02110004020202020204"/>
            </a:endParaRPr>
          </a:p>
          <a:p>
            <a:pPr marL="257175" indent="-257175" defTabSz="685800">
              <a:buFont typeface="Arial" panose="020B0604020202020204" pitchFamily="34" charset="0"/>
              <a:buChar char="•"/>
              <a:defRPr/>
            </a:pPr>
            <a:r>
              <a:rPr lang="en-US" sz="15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Have not taken classes for five or more years </a:t>
            </a:r>
          </a:p>
          <a:p>
            <a:pPr marL="257175" indent="-257175" defTabSz="685800">
              <a:buFont typeface="Arial" panose="020B0604020202020204" pitchFamily="34" charset="0"/>
              <a:buChar char="•"/>
              <a:defRPr/>
            </a:pPr>
            <a:endParaRPr lang="en-US" sz="15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57175" indent="-257175" defTabSz="685800">
              <a:buFont typeface="Arial" panose="020B0604020202020204" pitchFamily="34" charset="0"/>
              <a:buChar char="•"/>
              <a:defRPr/>
            </a:pPr>
            <a:r>
              <a:rPr lang="en-US" sz="15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More information of the following TSC Services: </a:t>
            </a:r>
            <a:r>
              <a:rPr lang="en-US" sz="15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Academic Tutoring, Mental Health Counseling,</a:t>
            </a:r>
            <a:r>
              <a:rPr lang="en-US" sz="15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5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Time management</a:t>
            </a:r>
            <a:r>
              <a:rPr lang="en-US" sz="15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5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Stress management, Test taking skills, Study skills</a:t>
            </a:r>
          </a:p>
          <a:p>
            <a:pPr marL="257175" indent="-257175" defTabSz="685800">
              <a:buFont typeface="Arial" panose="020B0604020202020204" pitchFamily="34" charset="0"/>
              <a:buChar char="•"/>
              <a:defRPr/>
            </a:pPr>
            <a:endParaRPr lang="en-US" sz="15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57175" indent="-257175" defTabSz="685800">
              <a:buFont typeface="Arial" panose="020B0604020202020204" pitchFamily="34" charset="0"/>
              <a:buChar char="•"/>
              <a:defRPr/>
            </a:pPr>
            <a:r>
              <a:rPr lang="en-US" sz="15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During a typical week, how many hours will you have to work at a job during the semester?</a:t>
            </a:r>
            <a:r>
              <a:rPr lang="en-US" sz="15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30 or more hours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2F1C50-872F-BC37-7097-07280DC40260}"/>
              </a:ext>
            </a:extLst>
          </p:cNvPr>
          <p:cNvSpPr txBox="1"/>
          <p:nvPr/>
        </p:nvSpPr>
        <p:spPr>
          <a:xfrm>
            <a:off x="4471217" y="1827741"/>
            <a:ext cx="4202762" cy="3893374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defTabSz="685800">
              <a:defRPr/>
            </a:pPr>
            <a:endParaRPr lang="en-US" sz="135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85800">
              <a:defRPr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worries you the most about this course?</a:t>
            </a:r>
          </a:p>
          <a:p>
            <a:pPr lvl="1">
              <a:spcBef>
                <a:spcPts val="675"/>
              </a:spcBef>
              <a:spcAft>
                <a:spcPts val="675"/>
              </a:spcAft>
              <a:defRPr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“I worry most about </a:t>
            </a:r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remembering formulas 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has been a long time since I last had to do this this type of math.”</a:t>
            </a:r>
          </a:p>
          <a:p>
            <a:pPr defTabSz="685800">
              <a:defRPr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worries you the most about this course?</a:t>
            </a:r>
          </a:p>
          <a:p>
            <a:pPr lvl="1">
              <a:spcBef>
                <a:spcPts val="675"/>
              </a:spcBef>
              <a:spcAft>
                <a:spcPts val="675"/>
              </a:spcAft>
              <a:defRPr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“I was diagnosed with a learning disability in math when I was younger. I have ADHD. None is documented because it was so long ago. I'm going to do my best!”</a:t>
            </a:r>
          </a:p>
        </p:txBody>
      </p:sp>
    </p:spTree>
    <p:extLst>
      <p:ext uri="{BB962C8B-B14F-4D97-AF65-F5344CB8AC3E}">
        <p14:creationId xmlns:p14="http://schemas.microsoft.com/office/powerpoint/2010/main" val="337561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053A7-3B49-ECC0-2D0E-C75645643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26" y="1001473"/>
            <a:ext cx="7511999" cy="994172"/>
          </a:xfrm>
        </p:spPr>
        <p:txBody>
          <a:bodyPr>
            <a:normAutofit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Future Recommendations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AB9D41-2CB1-4C55-1FD2-3A559AF43090}"/>
              </a:ext>
            </a:extLst>
          </p:cNvPr>
          <p:cNvSpPr txBox="1"/>
          <p:nvPr/>
        </p:nvSpPr>
        <p:spPr>
          <a:xfrm>
            <a:off x="730296" y="2334817"/>
            <a:ext cx="8274556" cy="307007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110004020202020204"/>
              </a:rPr>
              <a:t>Create an academic enrichment program for TSC Non-traditional returning adults: RAVE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110004020202020204"/>
              </a:rPr>
              <a:t>: Returning Adults who Value Education</a:t>
            </a:r>
          </a:p>
          <a:p>
            <a:pPr defTabSz="685800">
              <a:defRPr/>
            </a:pPr>
            <a:endParaRPr lang="en-US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110004020202020204"/>
            </a:endParaRPr>
          </a:p>
          <a:p>
            <a:pPr marL="257175" indent="-257175" defTabSz="68580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110004020202020204"/>
              </a:rPr>
              <a:t>This academic enrichment program could include a scholarship, tutoring, help with advising, mental health services, AI assistance, and a room on TSC’s campus. </a:t>
            </a:r>
          </a:p>
          <a:p>
            <a:pPr marL="214313" indent="-214313" defTabSz="685800"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110004020202020204"/>
            </a:endParaRPr>
          </a:p>
          <a:p>
            <a:pPr defTabSz="685800">
              <a:defRPr/>
            </a:pPr>
            <a:r>
              <a:rPr lang="en-US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110004020202020204"/>
              </a:rPr>
              <a:t>“Whether it’s to pursue a lifelong passion, advance in their careers, or fulfill a personal goal, adult learners are embracing higher education like never before” (WVU online, March 6, 2024).</a:t>
            </a:r>
            <a:endParaRPr lang="en-US" sz="1350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110004020202020204"/>
            </a:endParaRPr>
          </a:p>
          <a:p>
            <a:pPr defTabSz="685800">
              <a:defRPr/>
            </a:pPr>
            <a:endParaRPr lang="en-US" sz="1350" dirty="0">
              <a:solidFill>
                <a:srgbClr val="005196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915673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SC Theme Colors">
      <a:dk1>
        <a:srgbClr val="005196"/>
      </a:dk1>
      <a:lt1>
        <a:srgbClr val="FFFFFF"/>
      </a:lt1>
      <a:dk2>
        <a:srgbClr val="003366"/>
      </a:dk2>
      <a:lt2>
        <a:srgbClr val="E5B611"/>
      </a:lt2>
      <a:accent1>
        <a:srgbClr val="659CD3"/>
      </a:accent1>
      <a:accent2>
        <a:srgbClr val="ED7D31"/>
      </a:accent2>
      <a:accent3>
        <a:srgbClr val="D1D3D3"/>
      </a:accent3>
      <a:accent4>
        <a:srgbClr val="B3900B"/>
      </a:accent4>
      <a:accent5>
        <a:srgbClr val="CE1264"/>
      </a:accent5>
      <a:accent6>
        <a:srgbClr val="B2D234"/>
      </a:accent6>
      <a:hlink>
        <a:srgbClr val="54B6E7"/>
      </a:hlink>
      <a:folHlink>
        <a:srgbClr val="954F72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SC 4x3 PowerPoint " id="{16702479-412B-8540-AF00-32AA140EA53A}" vid="{8977445C-BC82-4641-93DD-A58EF90FC8C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D61E3C42243B46AA07A3A133ACD3EF" ma:contentTypeVersion="33" ma:contentTypeDescription="Create a new document." ma:contentTypeScope="" ma:versionID="fb5d5c9e8238e603f3a454f78d55f545">
  <xsd:schema xmlns:xsd="http://www.w3.org/2001/XMLSchema" xmlns:xs="http://www.w3.org/2001/XMLSchema" xmlns:p="http://schemas.microsoft.com/office/2006/metadata/properties" xmlns:ns1="http://schemas.microsoft.com/sharepoint/v3" xmlns:ns2="3b8bd7dc-5653-4dde-88f4-d69da9339f69" xmlns:ns3="b5034906-7a55-4d48-9ff4-ee9df9b5747a" targetNamespace="http://schemas.microsoft.com/office/2006/metadata/properties" ma:root="true" ma:fieldsID="a8145736466b6f7746c40ba6603b5af2" ns1:_="" ns2:_="" ns3:_="">
    <xsd:import namespace="http://schemas.microsoft.com/sharepoint/v3"/>
    <xsd:import namespace="3b8bd7dc-5653-4dde-88f4-d69da9339f69"/>
    <xsd:import namespace="b5034906-7a55-4d48-9ff4-ee9df9b5747a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 ma:readOnly="fals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 ma:readOnly="false">
      <xsd:simpleType>
        <xsd:restriction base="dms:Unknown"/>
      </xsd:simpleType>
    </xsd:element>
    <xsd:element name="_ip_UnifiedCompliancePolicyProperties" ma:index="16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8bd7dc-5653-4dde-88f4-d69da9339f6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7" nillable="true" ma:displayName="Taxonomy Catch All Column" ma:hidden="true" ma:list="{ae242e52-ccba-4062-bb1a-6203fba2962b}" ma:internalName="TaxCatchAll" ma:showField="CatchAllData" ma:web="3b8bd7dc-5653-4dde-88f4-d69da9339f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034906-7a55-4d48-9ff4-ee9df9b574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21" nillable="true" ma:displayName="MediaServiceLocation" ma:internalName="MediaServiceLocation" ma:readOnly="true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dbdd1448-4ee3-42d8-a517-16d509c626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Item 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6AB31D4-2849-4E34-913F-C5E4BE206B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b8bd7dc-5653-4dde-88f4-d69da9339f69"/>
    <ds:schemaRef ds:uri="b5034906-7a55-4d48-9ff4-ee9df9b574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64EA06A-4561-43B0-8667-815B1CFDCD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TSC 4x3 PowerPoint Template (2)</Template>
  <TotalTime>17</TotalTime>
  <Words>310</Words>
  <Application>Microsoft Office PowerPoint</Application>
  <PresentationFormat>On-screen Show (4:3)</PresentationFormat>
  <Paragraphs>30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Albert Sans Black</vt:lpstr>
      <vt:lpstr>Aptos</vt:lpstr>
      <vt:lpstr>Arial</vt:lpstr>
      <vt:lpstr>Barlow</vt:lpstr>
      <vt:lpstr>Calibri</vt:lpstr>
      <vt:lpstr>Office Theme</vt:lpstr>
      <vt:lpstr>PowerPoint Presentation</vt:lpstr>
      <vt:lpstr>Empowering Non-Traditional Returning Adults to Succeed in Online Mathematics Courses</vt:lpstr>
      <vt:lpstr>PowerPoint Presentation</vt:lpstr>
      <vt:lpstr> Future Recommendations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Caitlin Bradbury</dc:creator>
  <cp:lastModifiedBy>Caitlin Bradbury</cp:lastModifiedBy>
  <cp:revision>11</cp:revision>
  <dcterms:created xsi:type="dcterms:W3CDTF">2025-11-18T19:20:13Z</dcterms:created>
  <dcterms:modified xsi:type="dcterms:W3CDTF">2025-11-18T19:37:42Z</dcterms:modified>
</cp:coreProperties>
</file>