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7" r:id="rId3"/>
  </p:sldMasterIdLst>
  <p:notesMasterIdLst>
    <p:notesMasterId r:id="rId11"/>
  </p:notesMasterIdLst>
  <p:sldIdLst>
    <p:sldId id="2536" r:id="rId4"/>
    <p:sldId id="2406" r:id="rId5"/>
    <p:sldId id="2408" r:id="rId6"/>
    <p:sldId id="1071" r:id="rId7"/>
    <p:sldId id="2396" r:id="rId8"/>
    <p:sldId id="2737" r:id="rId9"/>
    <p:sldId id="10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4" y="1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F3794-4D9D-4F1B-9ACD-6E865755F1C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1061B-A078-40A3-9B6A-79FE690D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65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n-US" altLang="en-US" b="0" dirty="0"/>
              <a:t>It is impossible for a regional economy to achieve transformation unless there is a shared regional identity and a shared vision for regional economic growth that all the partners own – both as collective and individual partners. Partners will need to align the strategies and resources of their own organizations and systems to the regional vision.  </a:t>
            </a:r>
          </a:p>
          <a:p>
            <a:pPr marL="171450" indent="-171450">
              <a:buFont typeface="Arial" charset="0"/>
              <a:buChar char="•"/>
            </a:pPr>
            <a:r>
              <a:rPr lang="en-US" altLang="en-US" b="0" dirty="0"/>
              <a:t>The development of a regional identity (which is not necessarily a brand, but it can be) and the vision for regional economic growth are critical to sustaining a globally competitive region.  </a:t>
            </a:r>
          </a:p>
          <a:p>
            <a:pPr marL="171450" indent="-171450">
              <a:buFont typeface="Arial" charset="0"/>
              <a:buChar char="•"/>
            </a:pPr>
            <a:r>
              <a:rPr lang="en-US" altLang="en-US" b="0" dirty="0"/>
              <a:t>The vision is especially critical to driving new </a:t>
            </a:r>
            <a:r>
              <a:rPr lang="en-US" altLang="en-US" b="0" i="1" dirty="0"/>
              <a:t>regional</a:t>
            </a:r>
            <a:r>
              <a:rPr lang="en-US" altLang="en-US" b="0" dirty="0"/>
              <a:t>  behavior and is the touchstone when a region faces challenges – something that is almost guaranteed given the wide array of interests that are represented in a regional economy.  </a:t>
            </a:r>
          </a:p>
          <a:p>
            <a:pPr marL="171450" indent="-171450">
              <a:buFont typeface="Arial" charset="0"/>
              <a:buChar char="•"/>
            </a:pPr>
            <a:r>
              <a:rPr lang="en-US" altLang="en-US" b="0" dirty="0"/>
              <a:t>The vision is also the driver for regional strategies and new investments, as well as for alignment of current investments.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Template</a:t>
            </a:r>
          </a:p>
        </p:txBody>
      </p:sp>
    </p:spTree>
    <p:extLst>
      <p:ext uri="{BB962C8B-B14F-4D97-AF65-F5344CB8AC3E}">
        <p14:creationId xmlns:p14="http://schemas.microsoft.com/office/powerpoint/2010/main" val="3393159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All partners have aligned around the same target industry sectors and have agreed to “shoot their arrows” at the same targets.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Template</a:t>
            </a:r>
          </a:p>
        </p:txBody>
      </p:sp>
    </p:spTree>
    <p:extLst>
      <p:ext uri="{BB962C8B-B14F-4D97-AF65-F5344CB8AC3E}">
        <p14:creationId xmlns:p14="http://schemas.microsoft.com/office/powerpoint/2010/main" val="4094712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n-US" altLang="en-US" b="0" dirty="0"/>
              <a:t>It is impossible for a regional economy to achieve transformation unless there is a shared regional identity and a shared vision for regional economic growth that all the partners own – both as collective and individual partners. Partners will need to align the strategies and resources of their own organizations and systems to the regional vision.  </a:t>
            </a:r>
          </a:p>
          <a:p>
            <a:pPr marL="171450" indent="-171450">
              <a:buFont typeface="Arial" charset="0"/>
              <a:buChar char="•"/>
            </a:pPr>
            <a:r>
              <a:rPr lang="en-US" altLang="en-US" b="0" dirty="0"/>
              <a:t>The development of a regional identity (which is not necessarily a brand, but it can be) and the vision for regional economic growth are critical to sustaining a globally competitive region.  </a:t>
            </a:r>
          </a:p>
          <a:p>
            <a:pPr marL="171450" indent="-171450">
              <a:buFont typeface="Arial" charset="0"/>
              <a:buChar char="•"/>
            </a:pPr>
            <a:r>
              <a:rPr lang="en-US" altLang="en-US" b="0" dirty="0"/>
              <a:t>The vision is especially critical to driving new </a:t>
            </a:r>
            <a:r>
              <a:rPr lang="en-US" altLang="en-US" b="0" i="1" dirty="0"/>
              <a:t>regional</a:t>
            </a:r>
            <a:r>
              <a:rPr lang="en-US" altLang="en-US" b="0" dirty="0"/>
              <a:t>  behavior and is the touchstone when a region faces challenges – something that is almost guaranteed given the wide array of interests that are represented in a regional economy.  </a:t>
            </a:r>
          </a:p>
          <a:p>
            <a:pPr marL="171450" indent="-171450">
              <a:buFont typeface="Arial" charset="0"/>
              <a:buChar char="•"/>
            </a:pPr>
            <a:r>
              <a:rPr lang="en-US" altLang="en-US" b="0" dirty="0"/>
              <a:t>The vision is also the driver for regional strategies and new investments, as well as for alignment of current investments.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Template</a:t>
            </a:r>
          </a:p>
        </p:txBody>
      </p:sp>
    </p:spTree>
    <p:extLst>
      <p:ext uri="{BB962C8B-B14F-4D97-AF65-F5344CB8AC3E}">
        <p14:creationId xmlns:p14="http://schemas.microsoft.com/office/powerpoint/2010/main" val="2685958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435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063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3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384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145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186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343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086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662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673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332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6286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298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6253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4606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-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023EEA-EECB-4440-B1B7-C07312C74B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5"/>
            <a:ext cx="12192000" cy="887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00980522-1286-4201-B1D7-10907E438A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23626" y="279818"/>
            <a:ext cx="9168375" cy="471365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Click to Edit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BA3B2-F963-464F-BF49-A82B4AB7CE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27200" y="2209800"/>
            <a:ext cx="8737600" cy="36576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6A737B"/>
                </a:solidFill>
              </a:defRPr>
            </a:lvl1pPr>
            <a:lvl2pPr marL="990575" indent="-380990">
              <a:buFont typeface="Courier New" panose="02070309020205020404" pitchFamily="49" charset="0"/>
              <a:buChar char="o"/>
              <a:defRPr sz="2667">
                <a:solidFill>
                  <a:srgbClr val="6A737B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776728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72707" y="1777295"/>
            <a:ext cx="1989629" cy="1989165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687191" y="1777295"/>
            <a:ext cx="1989629" cy="1989165"/>
          </a:xfrm>
          <a:prstGeom prst="roundRect">
            <a:avLst/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378022" y="1777295"/>
            <a:ext cx="1989629" cy="1989165"/>
          </a:xfrm>
          <a:prstGeom prst="roundRect">
            <a:avLst/>
          </a:prstGeom>
          <a:ln w="28575">
            <a:solidFill>
              <a:schemeClr val="accent3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054524" y="1777295"/>
            <a:ext cx="1989629" cy="1989165"/>
          </a:xfrm>
          <a:prstGeom prst="roundRect">
            <a:avLst/>
          </a:prstGeom>
          <a:ln w="28575">
            <a:solidFill>
              <a:schemeClr val="accent4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33676" y="279818"/>
            <a:ext cx="11524648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rgbClr val="6A737B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23607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tandard 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Callout 17">
            <a:extLst>
              <a:ext uri="{FF2B5EF4-FFF2-40B4-BE49-F238E27FC236}">
                <a16:creationId xmlns:a16="http://schemas.microsoft.com/office/drawing/2014/main" id="{6AB66B01-202F-4433-8EA1-9E209CF97DD1}"/>
              </a:ext>
            </a:extLst>
          </p:cNvPr>
          <p:cNvSpPr/>
          <p:nvPr userDrawn="1"/>
        </p:nvSpPr>
        <p:spPr bwMode="auto">
          <a:xfrm>
            <a:off x="0" y="1"/>
            <a:ext cx="12192000" cy="1803399"/>
          </a:xfrm>
          <a:prstGeom prst="downArrowCallout">
            <a:avLst>
              <a:gd name="adj1" fmla="val 32676"/>
              <a:gd name="adj2" fmla="val 14109"/>
              <a:gd name="adj3" fmla="val 10498"/>
              <a:gd name="adj4" fmla="val 92638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grpSp>
        <p:nvGrpSpPr>
          <p:cNvPr id="5" name="Group 24">
            <a:extLst>
              <a:ext uri="{FF2B5EF4-FFF2-40B4-BE49-F238E27FC236}">
                <a16:creationId xmlns:a16="http://schemas.microsoft.com/office/drawing/2014/main" id="{3064E3F3-6FD0-439F-B2F3-4750AF9A6C0C}"/>
              </a:ext>
            </a:extLst>
          </p:cNvPr>
          <p:cNvGrpSpPr/>
          <p:nvPr userDrawn="1"/>
        </p:nvGrpSpPr>
        <p:grpSpPr>
          <a:xfrm>
            <a:off x="5420764" y="6372127"/>
            <a:ext cx="1350472" cy="203200"/>
            <a:chOff x="4168751" y="2495551"/>
            <a:chExt cx="1012854" cy="1524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DE66BD9-6B86-4491-BDBE-8D754F2C493F}"/>
                </a:ext>
              </a:extLst>
            </p:cNvPr>
            <p:cNvSpPr/>
            <p:nvPr/>
          </p:nvSpPr>
          <p:spPr>
            <a:xfrm>
              <a:off x="4598977" y="2495551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6720488-7F5E-4E06-921C-D964AAAC01F6}"/>
                </a:ext>
              </a:extLst>
            </p:cNvPr>
            <p:cNvSpPr/>
            <p:nvPr/>
          </p:nvSpPr>
          <p:spPr>
            <a:xfrm flipV="1">
              <a:off x="4816297" y="2522221"/>
              <a:ext cx="99060" cy="990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95718F9-DE8B-485D-AF59-F606C16D9F49}"/>
                </a:ext>
              </a:extLst>
            </p:cNvPr>
            <p:cNvSpPr/>
            <p:nvPr/>
          </p:nvSpPr>
          <p:spPr>
            <a:xfrm flipV="1">
              <a:off x="4434997" y="2522221"/>
              <a:ext cx="99060" cy="990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3C9063-BAC0-4E5E-9AB4-DF148FC16858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980277" y="2531632"/>
              <a:ext cx="80239" cy="8023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85B5834-AC1D-4DB5-8C2B-465A74C4689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289838" y="2531632"/>
              <a:ext cx="80239" cy="8023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08F86E3-CB6D-489A-87C6-E88452CBDA8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125438" y="2543668"/>
              <a:ext cx="56167" cy="5616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48EF16B-ED75-4F79-A907-36A21F27A988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168751" y="2543668"/>
              <a:ext cx="56167" cy="5616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0734850-CCE2-4825-BA39-32601A40E7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35200" y="2109099"/>
            <a:ext cx="7721600" cy="13834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867" b="1">
                <a:solidFill>
                  <a:srgbClr val="002B54"/>
                </a:solidFill>
                <a:latin typeface="+mj-lt"/>
              </a:defRPr>
            </a:lvl1pPr>
          </a:lstStyle>
          <a:p>
            <a:pPr lvl="0"/>
            <a:r>
              <a:rPr lang="en-US"/>
              <a:t>Agenda Item Name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1E4F02D-E7F7-45FD-A4FB-135B2AB151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35200" y="3492563"/>
            <a:ext cx="7721600" cy="628619"/>
          </a:xfrm>
          <a:prstGeom prst="rect">
            <a:avLst/>
          </a:prstGeom>
        </p:spPr>
        <p:txBody>
          <a:bodyPr anchor="ctr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en-US" sz="3733" i="0" u="none" strike="noStrike" kern="1200" cap="none" spc="0" normalizeH="0" baseline="0" noProof="0" smtClean="0">
                <a:ln>
                  <a:noFill/>
                </a:ln>
                <a:solidFill>
                  <a:srgbClr val="6A737B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0141CD58-902C-4162-B5C2-99A5A0B6D4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35200" y="4019581"/>
            <a:ext cx="7721600" cy="628619"/>
          </a:xfrm>
          <a:prstGeom prst="rect">
            <a:avLst/>
          </a:prstGeom>
        </p:spPr>
        <p:txBody>
          <a:bodyPr anchor="ctr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en-US" sz="2667" i="0" u="none" strike="noStrike" kern="1200" cap="none" spc="0" normalizeH="0" baseline="0" noProof="0" smtClean="0">
                <a:ln>
                  <a:noFill/>
                </a:ln>
                <a:solidFill>
                  <a:srgbClr val="6A737B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US"/>
              <a:t>Presenter Job 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F8A691C-AE2E-4A94-8A5B-02540024B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43227"/>
            <a:ext cx="1930400" cy="70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5378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DE0DF-E539-B545-A3B8-59DF4E41E5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A90167-8F63-A044-ADF9-0EF9FF2E2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2546A-CD98-B64E-8AB3-502F267B8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F0F1B-2E6C-594C-8555-A0E68F385F66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E2B6A-9E95-114F-A2F4-B935EF9B9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1277A-EFF1-C343-A143-3F9051DFA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2DC5-2EA8-894F-9A90-3C8139E33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137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0039C-F1F8-4D43-8D23-6D50D8A2B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51432-9683-2644-AD1A-6CF2CDF5F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86A9D-84B6-A246-AB91-0A6A71A6D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F0F1B-2E6C-594C-8555-A0E68F385F66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F456E-10AC-CF4E-AEBC-5DCFEF016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9C995-DC1E-CF40-90F3-206B3C5A0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2DC5-2EA8-894F-9A90-3C8139E33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2143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7A013-8C80-1642-A1DC-98218CBB9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5756E2-F553-1A48-8431-D66441023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0B83D-E9F2-8E4C-A340-4BF156028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F0F1B-2E6C-594C-8555-A0E68F385F66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74578-2FC4-4442-9B67-C571BC9F7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244B4-17BE-9D45-81ED-5196D1289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2DC5-2EA8-894F-9A90-3C8139E33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975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3F8BC-76B5-0B44-85AD-08864999F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E277F-B3E3-6B4A-ABA9-138D202F7D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8548C5-4FAE-674D-91FB-91C86AA1C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536CCE-59B6-E747-856A-7AE11AE16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F0F1B-2E6C-594C-8555-A0E68F385F66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3FE8F-BA96-8742-86EF-751A73012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B23C2-FDD3-0347-A1FF-CA6F8DD77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2DC5-2EA8-894F-9A90-3C8139E33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64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2764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5A07B-B1CD-E648-AFA9-7582472D9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FBD4DF-DDF8-1042-BA44-3A235DEB3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34DAC8-1584-0141-9529-E096D47417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6D7448-9E92-744C-8628-9393EE5F13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7FA605-3590-C44F-BCD4-19E1D4256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02B540-14A3-D24A-819F-265AF25F9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F0F1B-2E6C-594C-8555-A0E68F385F66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D41548-8D0A-6940-AC92-3478BAB7C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A7984C-1C66-1E40-9B65-7C44B2DF6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2DC5-2EA8-894F-9A90-3C8139E33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640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71602-3DBA-0E46-9B8F-A0CB7614A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C5E9C4-2C6C-4D47-848F-C9B3F9BC5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F0F1B-2E6C-594C-8555-A0E68F385F66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A6BE7E-1201-A840-AD70-3A90356D9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DCF1A7-83BA-914B-AD1E-A878584ED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2DC5-2EA8-894F-9A90-3C8139E33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670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721903-0AAE-D141-8341-F0A67C977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F0F1B-2E6C-594C-8555-A0E68F385F66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2A4061-2EFA-3344-BBC5-6F9F715F5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EB5BD3-96D2-1C4C-AACF-4ED15D089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2DC5-2EA8-894F-9A90-3C8139E33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592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8C4F0-62D0-4845-A31A-073F1A9FA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FBA90-8C45-3044-A40F-B1405D3C7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D0AE3A-D528-AE42-89E2-E1E8E52C3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9D5BB3-AF58-154D-A7CD-0F1C1BE2B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F0F1B-2E6C-594C-8555-A0E68F385F66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DC7ABE-9159-454A-9BEE-DCCAEB10A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D557A8-08E3-DF4B-8ABC-B3FA90D51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2DC5-2EA8-894F-9A90-3C8139E33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538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63F5C-1CF3-4A4A-85CA-38025DC11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7996F4-A443-6E47-B73A-A177C55C09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288F18-6DB0-9F48-B3B5-D54693BE59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F88FB1-B6E9-EE4B-A79D-2D7D6B2C8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F0F1B-2E6C-594C-8555-A0E68F385F66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69BA4D-65E0-E745-8649-AC2855946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D918A-FF25-C346-A2E1-BD6A14224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2DC5-2EA8-894F-9A90-3C8139E33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07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105F7-A8FD-6741-948C-E0F4EDD63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EADD88-4EC5-9D48-9066-64D81CD4E4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C970E-751C-0B43-B878-1CE5E20EF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F0F1B-2E6C-594C-8555-A0E68F385F66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56215-9A3F-2941-9EF5-9328A0792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0F83C-3F5A-DB4B-A9D6-17F34AB0E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2DC5-2EA8-894F-9A90-3C8139E33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785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F5342F-7E65-1544-861C-ECFAF7896A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3794E4-DF8A-9940-BD75-FF2672E559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D5F93-E5B0-FF4B-A314-A32360248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F0F1B-2E6C-594C-8555-A0E68F385F66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AE217-558D-AC42-A356-918383CF2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60F7E-9118-5D4B-AAF3-0DDD492CA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2DC5-2EA8-894F-9A90-3C8139E33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1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530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619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015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060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48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846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 t="25000"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019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 t="25000"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039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D4ADE9-3BC8-0C49-AF1D-C7813B533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27B0E-DAD2-9746-BF5F-1D13E364F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60652-B0B5-BC44-BB16-195310D2BE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F0F1B-2E6C-594C-8555-A0E68F385F66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5FC48-A45D-9D44-A529-A8871FE705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A4281-F29E-AE4F-9FD7-8B951F89A6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F2DC5-2EA8-894F-9A90-3C8139E33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3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hempra.org.uk/spdn/" TargetMode="External"/><Relationship Id="rId3" Type="http://schemas.openxmlformats.org/officeDocument/2006/relationships/image" Target="../media/image5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www.pngall.com/medicine-png/download/29157" TargetMode="External"/><Relationship Id="rId5" Type="http://schemas.openxmlformats.org/officeDocument/2006/relationships/image" Target="../media/image6.png"/><Relationship Id="rId10" Type="http://schemas.openxmlformats.org/officeDocument/2006/relationships/hyperlink" Target="https://www.wallpaperflare.com/search?wallpaper=Lung" TargetMode="External"/><Relationship Id="rId4" Type="http://schemas.openxmlformats.org/officeDocument/2006/relationships/hyperlink" Target="https://www.publicdomainpictures.net/view-image.php?image=50356&amp;" TargetMode="External"/><Relationship Id="rId9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stintarte.com/2014/09/is-your-gradebook-supportive-of-learning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8755722320300831#bb001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5" Type="http://schemas.openxmlformats.org/officeDocument/2006/relationships/hyperlink" Target="https://www.sciencedirect.com/science/article/pii/S8755722320300831#bb0145" TargetMode="External"/><Relationship Id="rId4" Type="http://schemas.openxmlformats.org/officeDocument/2006/relationships/hyperlink" Target="https://www.sciencedirect.com/science/article/pii/S8755722320300831#bb002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D5B1C83-59DA-45C6-9022-D30C3F98B5ED}"/>
              </a:ext>
            </a:extLst>
          </p:cNvPr>
          <p:cNvSpPr/>
          <p:nvPr/>
        </p:nvSpPr>
        <p:spPr>
          <a:xfrm>
            <a:off x="5092413" y="2328996"/>
            <a:ext cx="51250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Dr. Ken Tellis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Advising Coordinator Healthcare Professions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F05111-9C23-48A9-9ADD-F1C0AC3F80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 l="8173" r="43290" b="63156"/>
          <a:stretch/>
        </p:blipFill>
        <p:spPr>
          <a:xfrm>
            <a:off x="2121877" y="1628448"/>
            <a:ext cx="2445342" cy="2475037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11851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C2A58-3E95-4209-AC68-5BD7336C3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140" y="279818"/>
            <a:ext cx="7655441" cy="471365"/>
          </a:xfrm>
        </p:spPr>
        <p:txBody>
          <a:bodyPr>
            <a:noAutofit/>
          </a:bodyPr>
          <a:lstStyle/>
          <a:p>
            <a:pPr algn="r"/>
            <a:r>
              <a:rPr lang="en-US" dirty="0"/>
              <a:t>Capstone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2FC27-3147-4B75-825D-4D0A336B9B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30832" y="1295047"/>
            <a:ext cx="8737600" cy="48466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dirty="0"/>
              <a:t>An impact study to determine the results of adjustment to admissions selection criteria for Nursing during Covid-19 at TCC. </a:t>
            </a:r>
            <a:endParaRPr lang="en-US" sz="4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F11073-6045-4E32-91E2-8276819515B6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1137557"/>
          </a:xfrm>
          <a:prstGeom prst="rect">
            <a:avLst/>
          </a:prstGeom>
          <a:solidFill>
            <a:srgbClr val="0C0E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Capstone Focus</a:t>
            </a:r>
          </a:p>
        </p:txBody>
      </p:sp>
    </p:spTree>
    <p:extLst>
      <p:ext uri="{BB962C8B-B14F-4D97-AF65-F5344CB8AC3E}">
        <p14:creationId xmlns:p14="http://schemas.microsoft.com/office/powerpoint/2010/main" val="70414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F47AF-75E7-4A90-8A9A-902A5F65B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3674" y="237146"/>
            <a:ext cx="9168375" cy="471365"/>
          </a:xfrm>
        </p:spPr>
        <p:txBody>
          <a:bodyPr>
            <a:noAutofit/>
          </a:bodyPr>
          <a:lstStyle/>
          <a:p>
            <a:r>
              <a:rPr lang="en-US" altLang="en-US" dirty="0"/>
              <a:t>Purpose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4188C-50CB-4E31-BA46-EAD07726A9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49378" y="1641951"/>
            <a:ext cx="9002671" cy="538733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600" dirty="0"/>
              <a:t>The purpose of this study was to assess the impact of replacing HESI as a selection criterion with a course-repeat policy;  relative to academic performance among 1</a:t>
            </a:r>
            <a:r>
              <a:rPr lang="en-US" sz="3600" baseline="30000" dirty="0"/>
              <a:t>st</a:t>
            </a:r>
            <a:r>
              <a:rPr lang="en-US" sz="3600" dirty="0"/>
              <a:t> semester Nursing students at TCC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9331A7-3483-46D8-9665-3C6ABBCBCD00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1137557"/>
          </a:xfrm>
          <a:prstGeom prst="rect">
            <a:avLst/>
          </a:prstGeom>
          <a:solidFill>
            <a:srgbClr val="0C0E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1450176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3D57FF-9AB9-4D56-BF6A-712BDA86C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1292" y="279818"/>
            <a:ext cx="9707033" cy="471365"/>
          </a:xfrm>
        </p:spPr>
        <p:txBody>
          <a:bodyPr/>
          <a:lstStyle/>
          <a:p>
            <a:r>
              <a:rPr lang="en-US" dirty="0"/>
              <a:t>Overview of Nursing NP1 Content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3D70F9-2F91-4D5B-A4E5-96392ABF8AF9}"/>
              </a:ext>
            </a:extLst>
          </p:cNvPr>
          <p:cNvSpPr/>
          <p:nvPr/>
        </p:nvSpPr>
        <p:spPr>
          <a:xfrm>
            <a:off x="1625600" y="1701801"/>
            <a:ext cx="1989629" cy="459810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83E0DD9-0A36-414C-9685-74DF73AF25C9}"/>
              </a:ext>
            </a:extLst>
          </p:cNvPr>
          <p:cNvSpPr/>
          <p:nvPr/>
        </p:nvSpPr>
        <p:spPr>
          <a:xfrm>
            <a:off x="3962400" y="1646808"/>
            <a:ext cx="1989629" cy="459810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547D39E-D241-4D01-A977-B0FF6829C6D7}"/>
              </a:ext>
            </a:extLst>
          </p:cNvPr>
          <p:cNvSpPr/>
          <p:nvPr/>
        </p:nvSpPr>
        <p:spPr>
          <a:xfrm>
            <a:off x="6330462" y="1701801"/>
            <a:ext cx="1989629" cy="459810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365F9B9-BEF6-49AC-89DD-2AC2430717F5}"/>
              </a:ext>
            </a:extLst>
          </p:cNvPr>
          <p:cNvSpPr/>
          <p:nvPr/>
        </p:nvSpPr>
        <p:spPr>
          <a:xfrm>
            <a:off x="8698523" y="1701801"/>
            <a:ext cx="1989629" cy="459810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592338-3FAC-4EA7-83EA-8CD5A1BD2E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080467" y="2212335"/>
            <a:ext cx="1022927" cy="15343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3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2E6A747-185A-45EF-BAAE-F1A1AED881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559814" y="2248524"/>
            <a:ext cx="1536925" cy="14652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3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65356C3-7285-47C1-B0B3-32641E722B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927875" y="2401918"/>
            <a:ext cx="1536925" cy="11526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3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C169356-629A-4055-AE4E-266D90CCEC9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4191752" y="2466306"/>
            <a:ext cx="1536925" cy="10239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3000"/>
              </a:prstClr>
            </a:outerShd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CB3645E-51F5-46D4-AC45-FD809B8CE78C}"/>
              </a:ext>
            </a:extLst>
          </p:cNvPr>
          <p:cNvSpPr txBox="1"/>
          <p:nvPr/>
        </p:nvSpPr>
        <p:spPr>
          <a:xfrm>
            <a:off x="1625600" y="3945864"/>
            <a:ext cx="1989629" cy="6669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Reproductive System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641961-2CF8-40D8-89B5-02F5C2BE44C2}"/>
              </a:ext>
            </a:extLst>
          </p:cNvPr>
          <p:cNvSpPr txBox="1"/>
          <p:nvPr/>
        </p:nvSpPr>
        <p:spPr>
          <a:xfrm>
            <a:off x="3962400" y="3945863"/>
            <a:ext cx="1989629" cy="6669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Respiratory/ Cardio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9CDA0C-2E8B-4791-ABA2-5B570A0B7414}"/>
              </a:ext>
            </a:extLst>
          </p:cNvPr>
          <p:cNvSpPr txBox="1"/>
          <p:nvPr/>
        </p:nvSpPr>
        <p:spPr>
          <a:xfrm>
            <a:off x="6341571" y="3945864"/>
            <a:ext cx="1978520" cy="6669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Measurement/ Calculation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28C29A9-1EE7-4844-9DDA-CDFE36BA5F0C}"/>
              </a:ext>
            </a:extLst>
          </p:cNvPr>
          <p:cNvSpPr txBox="1"/>
          <p:nvPr/>
        </p:nvSpPr>
        <p:spPr>
          <a:xfrm>
            <a:off x="8698523" y="3945861"/>
            <a:ext cx="1969477" cy="9543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Synthesis/ Application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6" name="Arrow: Left-Right 25">
            <a:extLst>
              <a:ext uri="{FF2B5EF4-FFF2-40B4-BE49-F238E27FC236}">
                <a16:creationId xmlns:a16="http://schemas.microsoft.com/office/drawing/2014/main" id="{DE53F8DF-21F6-4BC9-8C7D-48B7FEC14A4D}"/>
              </a:ext>
            </a:extLst>
          </p:cNvPr>
          <p:cNvSpPr/>
          <p:nvPr/>
        </p:nvSpPr>
        <p:spPr>
          <a:xfrm>
            <a:off x="1824736" y="5156200"/>
            <a:ext cx="8640065" cy="834587"/>
          </a:xfrm>
          <a:prstGeom prst="leftRightArrow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866E16D-FC17-4840-9F36-4320E6EB5A5B}"/>
              </a:ext>
            </a:extLst>
          </p:cNvPr>
          <p:cNvSpPr txBox="1"/>
          <p:nvPr/>
        </p:nvSpPr>
        <p:spPr>
          <a:xfrm>
            <a:off x="2235200" y="5375950"/>
            <a:ext cx="7823200" cy="3590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Access, Student Success, Workforce, Resources &amp; Efficiency</a:t>
            </a:r>
          </a:p>
        </p:txBody>
      </p:sp>
    </p:spTree>
    <p:extLst>
      <p:ext uri="{BB962C8B-B14F-4D97-AF65-F5344CB8AC3E}">
        <p14:creationId xmlns:p14="http://schemas.microsoft.com/office/powerpoint/2010/main" val="2958554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84671E-F837-492E-B782-437782ADE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6" y="77372"/>
            <a:ext cx="3499764" cy="1200795"/>
          </a:xfrm>
          <a:prstGeom prst="rect">
            <a:avLst/>
          </a:prstGeom>
        </p:spPr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7D3690D6-D944-40CE-943D-70F36E64049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81" y="1445926"/>
            <a:ext cx="3725126" cy="4937760"/>
          </a:xfrm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3F4097D1-30BC-440F-B858-7FDA483D64A3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56"/>
          <a:stretch/>
        </p:blipFill>
        <p:spPr>
          <a:xfrm>
            <a:off x="4744488" y="1628806"/>
            <a:ext cx="7318637" cy="4572000"/>
          </a:xfr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4AA9FF2-986B-4838-AEBB-51B5A40B34D2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1137557"/>
          </a:xfrm>
          <a:prstGeom prst="rect">
            <a:avLst/>
          </a:prstGeom>
          <a:solidFill>
            <a:srgbClr val="0C0E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Methodology</a:t>
            </a:r>
          </a:p>
        </p:txBody>
      </p:sp>
    </p:spTree>
    <p:extLst>
      <p:ext uri="{BB962C8B-B14F-4D97-AF65-F5344CB8AC3E}">
        <p14:creationId xmlns:p14="http://schemas.microsoft.com/office/powerpoint/2010/main" val="1593701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2C4B5-E9D2-4088-9973-BC06CC7E2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186" y="2210689"/>
            <a:ext cx="6800850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                            </a:t>
            </a:r>
            <a:br>
              <a:rPr lang="en-US" b="1" dirty="0"/>
            </a:br>
            <a:br>
              <a:rPr lang="en-US" dirty="0"/>
            </a:br>
            <a:r>
              <a:rPr lang="en-US" sz="4400" b="1" dirty="0"/>
              <a:t>No Difference </a:t>
            </a:r>
            <a:r>
              <a:rPr lang="en-US" sz="4400" dirty="0"/>
              <a:t>in Mean Grade Performance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D10B367-254F-4559-A8A3-75565A75037B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1137557"/>
          </a:xfrm>
          <a:prstGeom prst="rect">
            <a:avLst/>
          </a:prstGeom>
          <a:solidFill>
            <a:srgbClr val="0C0E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Capstone Results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496A60-93E2-4B71-8221-6BA3C05F2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39050" y="2104345"/>
            <a:ext cx="4000500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3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F47AF-75E7-4A90-8A9A-902A5F65B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SUGGESTIONS FOR FURTHER RESEARCH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4188C-50CB-4E31-BA46-EAD07726A9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16993" y="1544415"/>
            <a:ext cx="8164542" cy="5387336"/>
          </a:xfrm>
        </p:spPr>
        <p:txBody>
          <a:bodyPr anchor="t">
            <a:normAutofit/>
          </a:bodyPr>
          <a:lstStyle/>
          <a:p>
            <a:r>
              <a:rPr lang="en-US" sz="2800" dirty="0"/>
              <a:t>A diverse nursing workforce that represents the population is vital to providing quality, culturally competent patient care (</a:t>
            </a:r>
            <a:r>
              <a:rPr lang="en-US" sz="2800" dirty="0">
                <a:hlinkClick r:id="rId3"/>
              </a:rPr>
              <a:t>AACN, 2013</a:t>
            </a:r>
            <a:r>
              <a:rPr lang="en-US" sz="2800" dirty="0"/>
              <a:t>). 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Black/African Americans represent 13% of the population, yet only 8.8% of ACEN program completers; Latino students are 17% yet comprise 11% of nursing completers (</a:t>
            </a:r>
            <a:r>
              <a:rPr lang="en-US" sz="2800" dirty="0">
                <a:hlinkClick r:id="rId4"/>
              </a:rPr>
              <a:t>AACN, 2017</a:t>
            </a:r>
            <a:r>
              <a:rPr lang="en-US" sz="2800" dirty="0"/>
              <a:t>; </a:t>
            </a:r>
            <a:r>
              <a:rPr lang="en-US" sz="2800" dirty="0">
                <a:hlinkClick r:id="rId5"/>
              </a:rPr>
              <a:t>U.S. Census Bureau, 2019</a:t>
            </a:r>
            <a:r>
              <a:rPr lang="en-US" sz="2800" dirty="0"/>
              <a:t>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E20621-1C0A-4C13-AC38-35359B4752F0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1137557"/>
          </a:xfrm>
          <a:prstGeom prst="rect">
            <a:avLst/>
          </a:prstGeom>
          <a:solidFill>
            <a:srgbClr val="0C0E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Suggestions for Further Research</a:t>
            </a:r>
          </a:p>
        </p:txBody>
      </p:sp>
    </p:spTree>
    <p:extLst>
      <p:ext uri="{BB962C8B-B14F-4D97-AF65-F5344CB8AC3E}">
        <p14:creationId xmlns:p14="http://schemas.microsoft.com/office/powerpoint/2010/main" val="291879137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517</Words>
  <Application>Microsoft Office PowerPoint</Application>
  <PresentationFormat>Widescreen</PresentationFormat>
  <Paragraphs>35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Aptos</vt:lpstr>
      <vt:lpstr>Arial</vt:lpstr>
      <vt:lpstr>Arial Black</vt:lpstr>
      <vt:lpstr>Calibri</vt:lpstr>
      <vt:lpstr>Calibri Light</vt:lpstr>
      <vt:lpstr>Courier New</vt:lpstr>
      <vt:lpstr>1_Office Theme</vt:lpstr>
      <vt:lpstr>3_Office Theme</vt:lpstr>
      <vt:lpstr>2_Office Theme</vt:lpstr>
      <vt:lpstr>PowerPoint Presentation</vt:lpstr>
      <vt:lpstr>Capstone Focus</vt:lpstr>
      <vt:lpstr>Purpose</vt:lpstr>
      <vt:lpstr>Overview of Nursing NP1 Content</vt:lpstr>
      <vt:lpstr>PowerPoint Presentation</vt:lpstr>
      <vt:lpstr>                              No Difference in Mean Grade Performance</vt:lpstr>
      <vt:lpstr>SUGGESTIONS FOR FURTHER RESEARCH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Caitlin Bradbury</dc:creator>
  <cp:lastModifiedBy>Caitlin Bradbury</cp:lastModifiedBy>
  <cp:revision>1</cp:revision>
  <dcterms:created xsi:type="dcterms:W3CDTF">2024-06-10T16:16:57Z</dcterms:created>
  <dcterms:modified xsi:type="dcterms:W3CDTF">2024-06-10T16:17:46Z</dcterms:modified>
</cp:coreProperties>
</file>