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471" r:id="rId3"/>
    <p:sldId id="2750" r:id="rId4"/>
    <p:sldId id="950" r:id="rId5"/>
    <p:sldId id="259" r:id="rId6"/>
    <p:sldId id="4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>
                <a:solidFill>
                  <a:schemeClr val="bg1"/>
                </a:solidFill>
              </a:rPr>
              <a:t>Figure</a:t>
            </a:r>
            <a:r>
              <a:rPr lang="en-US" sz="2800" b="1" baseline="0" dirty="0">
                <a:solidFill>
                  <a:schemeClr val="bg1"/>
                </a:solidFill>
              </a:rPr>
              <a:t> 3. </a:t>
            </a:r>
            <a:r>
              <a:rPr lang="en-US" sz="2800" b="1" dirty="0">
                <a:solidFill>
                  <a:schemeClr val="bg1"/>
                </a:solidFill>
              </a:rPr>
              <a:t>Graduation</a:t>
            </a:r>
            <a:r>
              <a:rPr lang="en-US" sz="2800" b="1" baseline="0" dirty="0">
                <a:solidFill>
                  <a:schemeClr val="bg1"/>
                </a:solidFill>
              </a:rPr>
              <a:t> Rate within 3 years (150%): Fall 2015 Cohort</a:t>
            </a:r>
            <a:endParaRPr lang="en-US" sz="2800" b="1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19442314275932901"/>
          <c:y val="2.61680430249270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0725854438785332E-2"/>
          <c:y val="0.36622666958296879"/>
          <c:w val="0.85192851259281854"/>
          <c:h val="0.4338506124234470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8FD-4873-8474-2E8D9735718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8FD-4873-8474-2E8D97357183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58FD-4873-8474-2E8D9735718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8FD-4873-8474-2E8D9735718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8FD-4873-8474-2E8D9735718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58FD-4873-8474-2E8D9735718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58FD-4873-8474-2E8D9735718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58FD-4873-8474-2E8D9735718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8FD-4873-8474-2E8D973571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'Course Success Rates'!$A$1:$A$6</c:f>
              <c:strCache>
                <c:ptCount val="6"/>
                <c:pt idx="0">
                  <c:v>Overall</c:v>
                </c:pt>
                <c:pt idx="2">
                  <c:v>Black/African-American</c:v>
                </c:pt>
                <c:pt idx="3">
                  <c:v>Hispanic</c:v>
                </c:pt>
                <c:pt idx="4">
                  <c:v>White</c:v>
                </c:pt>
                <c:pt idx="5">
                  <c:v>Other</c:v>
                </c:pt>
              </c:strCache>
            </c:strRef>
          </c:cat>
          <c:val>
            <c:numRef>
              <c:f>'Course Success Rates'!$B$1:$B$6</c:f>
              <c:numCache>
                <c:formatCode>General</c:formatCode>
                <c:ptCount val="6"/>
                <c:pt idx="0" formatCode="0.0%">
                  <c:v>0.39600000000000002</c:v>
                </c:pt>
                <c:pt idx="2" formatCode="0.0%">
                  <c:v>0.26</c:v>
                </c:pt>
                <c:pt idx="3" formatCode="0.0%">
                  <c:v>0.40100000000000002</c:v>
                </c:pt>
                <c:pt idx="4" formatCode="0.0%">
                  <c:v>0.45800000000000002</c:v>
                </c:pt>
                <c:pt idx="5" formatCode="0.0%">
                  <c:v>0.442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FD-4873-8474-2E8D9735718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4295888"/>
        <c:axId val="364290312"/>
      </c:barChart>
      <c:catAx>
        <c:axId val="36429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290312"/>
        <c:crosses val="autoZero"/>
        <c:auto val="1"/>
        <c:lblAlgn val="ctr"/>
        <c:lblOffset val="100"/>
        <c:noMultiLvlLbl val="0"/>
      </c:catAx>
      <c:valAx>
        <c:axId val="364290312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295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0E5612-228C-48DC-B001-EFFC26AC8FD2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B731A5-D301-45A7-BEC1-A230D4F1E151}">
      <dgm:prSet/>
      <dgm:spPr/>
      <dgm:t>
        <a:bodyPr/>
        <a:lstStyle/>
        <a:p>
          <a:r>
            <a:rPr lang="en-US" b="1" dirty="0"/>
            <a:t>Create</a:t>
          </a:r>
        </a:p>
      </dgm:t>
    </dgm:pt>
    <dgm:pt modelId="{0EBDD955-72B5-4DF5-B2D9-4CC95AB6B51E}" type="parTrans" cxnId="{906A3274-1261-4D0A-9C20-2353E9BD2027}">
      <dgm:prSet/>
      <dgm:spPr/>
      <dgm:t>
        <a:bodyPr/>
        <a:lstStyle/>
        <a:p>
          <a:endParaRPr lang="en-US"/>
        </a:p>
      </dgm:t>
    </dgm:pt>
    <dgm:pt modelId="{F44A60B0-96A9-468C-8FCC-DB56BD800B6B}" type="sibTrans" cxnId="{906A3274-1261-4D0A-9C20-2353E9BD2027}">
      <dgm:prSet/>
      <dgm:spPr/>
      <dgm:t>
        <a:bodyPr/>
        <a:lstStyle/>
        <a:p>
          <a:endParaRPr lang="en-US"/>
        </a:p>
      </dgm:t>
    </dgm:pt>
    <dgm:pt modelId="{231F2956-9058-4C63-B097-C6D532922152}">
      <dgm:prSet/>
      <dgm:spPr/>
      <dgm:t>
        <a:bodyPr/>
        <a:lstStyle/>
        <a:p>
          <a:r>
            <a:rPr lang="en-US" dirty="0"/>
            <a:t>Create a sense of belonging and nurturing.</a:t>
          </a:r>
        </a:p>
      </dgm:t>
    </dgm:pt>
    <dgm:pt modelId="{E3E38B88-5950-4318-87DF-66CE20B513B7}" type="parTrans" cxnId="{7812AA0E-1E76-46F9-801A-FD5F60ADA55B}">
      <dgm:prSet/>
      <dgm:spPr/>
      <dgm:t>
        <a:bodyPr/>
        <a:lstStyle/>
        <a:p>
          <a:endParaRPr lang="en-US"/>
        </a:p>
      </dgm:t>
    </dgm:pt>
    <dgm:pt modelId="{6729A507-E5FC-4A02-ABD9-19321F0E8908}" type="sibTrans" cxnId="{7812AA0E-1E76-46F9-801A-FD5F60ADA55B}">
      <dgm:prSet/>
      <dgm:spPr/>
      <dgm:t>
        <a:bodyPr/>
        <a:lstStyle/>
        <a:p>
          <a:endParaRPr lang="en-US"/>
        </a:p>
      </dgm:t>
    </dgm:pt>
    <dgm:pt modelId="{91068B50-F340-4F86-A02D-B610ECE6778D}">
      <dgm:prSet/>
      <dgm:spPr/>
      <dgm:t>
        <a:bodyPr/>
        <a:lstStyle/>
        <a:p>
          <a:r>
            <a:rPr lang="en-US" b="1" dirty="0"/>
            <a:t>Understand</a:t>
          </a:r>
        </a:p>
      </dgm:t>
    </dgm:pt>
    <dgm:pt modelId="{09E3B102-0451-4C88-9E80-05276D7B770E}" type="parTrans" cxnId="{7526FF0F-F361-44E0-AEDB-B23C94B2536E}">
      <dgm:prSet/>
      <dgm:spPr/>
      <dgm:t>
        <a:bodyPr/>
        <a:lstStyle/>
        <a:p>
          <a:endParaRPr lang="en-US"/>
        </a:p>
      </dgm:t>
    </dgm:pt>
    <dgm:pt modelId="{8F4B4840-CE5E-4ABF-932A-54A8ED74C9E2}" type="sibTrans" cxnId="{7526FF0F-F361-44E0-AEDB-B23C94B2536E}">
      <dgm:prSet/>
      <dgm:spPr/>
      <dgm:t>
        <a:bodyPr/>
        <a:lstStyle/>
        <a:p>
          <a:endParaRPr lang="en-US"/>
        </a:p>
      </dgm:t>
    </dgm:pt>
    <dgm:pt modelId="{5D67A740-C0A9-4CA7-955D-4CDA837BFC37}">
      <dgm:prSet/>
      <dgm:spPr/>
      <dgm:t>
        <a:bodyPr/>
        <a:lstStyle/>
        <a:p>
          <a:r>
            <a:rPr lang="en-US" dirty="0"/>
            <a:t>Understand success strategies for college completion.</a:t>
          </a:r>
        </a:p>
      </dgm:t>
    </dgm:pt>
    <dgm:pt modelId="{9759703E-E549-46DD-BFC9-A0981CAA0830}" type="parTrans" cxnId="{938FDDC6-5FAC-41DF-BDC8-00D8AF58E2D3}">
      <dgm:prSet/>
      <dgm:spPr/>
      <dgm:t>
        <a:bodyPr/>
        <a:lstStyle/>
        <a:p>
          <a:endParaRPr lang="en-US"/>
        </a:p>
      </dgm:t>
    </dgm:pt>
    <dgm:pt modelId="{AADF98F9-C74E-4A2F-94F7-F4D627481D24}" type="sibTrans" cxnId="{938FDDC6-5FAC-41DF-BDC8-00D8AF58E2D3}">
      <dgm:prSet/>
      <dgm:spPr/>
      <dgm:t>
        <a:bodyPr/>
        <a:lstStyle/>
        <a:p>
          <a:endParaRPr lang="en-US"/>
        </a:p>
      </dgm:t>
    </dgm:pt>
    <dgm:pt modelId="{CB83D9D8-E1EF-441A-9D6E-6F58766CAE3E}">
      <dgm:prSet/>
      <dgm:spPr/>
      <dgm:t>
        <a:bodyPr/>
        <a:lstStyle/>
        <a:p>
          <a:r>
            <a:rPr lang="en-US" b="1" dirty="0"/>
            <a:t>Recognize</a:t>
          </a:r>
        </a:p>
      </dgm:t>
    </dgm:pt>
    <dgm:pt modelId="{E3103E6D-D52A-4AF7-806F-8DB9851FA7B7}" type="parTrans" cxnId="{74D1B3DD-39A6-44C0-8A10-65D95BC836A8}">
      <dgm:prSet/>
      <dgm:spPr/>
      <dgm:t>
        <a:bodyPr/>
        <a:lstStyle/>
        <a:p>
          <a:endParaRPr lang="en-US"/>
        </a:p>
      </dgm:t>
    </dgm:pt>
    <dgm:pt modelId="{BDCBADF7-0C92-435F-97BC-F2A05E70E83B}" type="sibTrans" cxnId="{74D1B3DD-39A6-44C0-8A10-65D95BC836A8}">
      <dgm:prSet/>
      <dgm:spPr/>
      <dgm:t>
        <a:bodyPr/>
        <a:lstStyle/>
        <a:p>
          <a:endParaRPr lang="en-US"/>
        </a:p>
      </dgm:t>
    </dgm:pt>
    <dgm:pt modelId="{AF0F33DE-DCE0-4DE7-885D-A4F67AAE0C23}">
      <dgm:prSet/>
      <dgm:spPr/>
      <dgm:t>
        <a:bodyPr/>
        <a:lstStyle/>
        <a:p>
          <a:r>
            <a:rPr lang="en-US" dirty="0"/>
            <a:t>Recognize areas for improvement while pursuing academic success.</a:t>
          </a:r>
        </a:p>
      </dgm:t>
    </dgm:pt>
    <dgm:pt modelId="{6C64569B-AE0C-4CAB-96B6-B783755FC523}" type="parTrans" cxnId="{3CE8376F-B8F0-4EAE-949C-9A99DC1FFDBB}">
      <dgm:prSet/>
      <dgm:spPr/>
      <dgm:t>
        <a:bodyPr/>
        <a:lstStyle/>
        <a:p>
          <a:endParaRPr lang="en-US"/>
        </a:p>
      </dgm:t>
    </dgm:pt>
    <dgm:pt modelId="{0FE2E117-C883-4A9A-AAF6-A1D7B509353C}" type="sibTrans" cxnId="{3CE8376F-B8F0-4EAE-949C-9A99DC1FFDBB}">
      <dgm:prSet/>
      <dgm:spPr/>
      <dgm:t>
        <a:bodyPr/>
        <a:lstStyle/>
        <a:p>
          <a:endParaRPr lang="en-US"/>
        </a:p>
      </dgm:t>
    </dgm:pt>
    <dgm:pt modelId="{F8FA69C1-E321-4078-B912-5562C45024A0}">
      <dgm:prSet/>
      <dgm:spPr/>
      <dgm:t>
        <a:bodyPr/>
        <a:lstStyle/>
        <a:p>
          <a:r>
            <a:rPr lang="en-US" b="1" dirty="0"/>
            <a:t>Explore</a:t>
          </a:r>
        </a:p>
      </dgm:t>
    </dgm:pt>
    <dgm:pt modelId="{ABA9C025-9890-463A-AB2F-11BD2043608F}" type="parTrans" cxnId="{0A03627C-885C-483D-AC60-BF83527537ED}">
      <dgm:prSet/>
      <dgm:spPr/>
      <dgm:t>
        <a:bodyPr/>
        <a:lstStyle/>
        <a:p>
          <a:endParaRPr lang="en-US"/>
        </a:p>
      </dgm:t>
    </dgm:pt>
    <dgm:pt modelId="{9628DFB1-43D8-498B-8FC0-7B5D86F12C18}" type="sibTrans" cxnId="{0A03627C-885C-483D-AC60-BF83527537ED}">
      <dgm:prSet/>
      <dgm:spPr/>
      <dgm:t>
        <a:bodyPr/>
        <a:lstStyle/>
        <a:p>
          <a:endParaRPr lang="en-US"/>
        </a:p>
      </dgm:t>
    </dgm:pt>
    <dgm:pt modelId="{E85EFB2B-EBED-42C1-9FFA-6BE4B2AEA6F3}">
      <dgm:prSet/>
      <dgm:spPr/>
      <dgm:t>
        <a:bodyPr/>
        <a:lstStyle/>
        <a:p>
          <a:r>
            <a:rPr lang="en-US" dirty="0"/>
            <a:t>Explore the academic success patterns of high achieving minoritized students at the community college.</a:t>
          </a:r>
        </a:p>
      </dgm:t>
    </dgm:pt>
    <dgm:pt modelId="{5CDA0EED-B3DE-42C9-AAC2-9FBDAC3AE9D8}" type="parTrans" cxnId="{B08CE759-803A-4A15-BE57-8BB3560DDB4D}">
      <dgm:prSet/>
      <dgm:spPr/>
      <dgm:t>
        <a:bodyPr/>
        <a:lstStyle/>
        <a:p>
          <a:endParaRPr lang="en-US"/>
        </a:p>
      </dgm:t>
    </dgm:pt>
    <dgm:pt modelId="{8B9B3D9E-A0C9-4161-BA9D-DDA234403DB3}" type="sibTrans" cxnId="{B08CE759-803A-4A15-BE57-8BB3560DDB4D}">
      <dgm:prSet/>
      <dgm:spPr/>
      <dgm:t>
        <a:bodyPr/>
        <a:lstStyle/>
        <a:p>
          <a:endParaRPr lang="en-US"/>
        </a:p>
      </dgm:t>
    </dgm:pt>
    <dgm:pt modelId="{ABDFBE0C-E520-4817-8BF7-AC750897BF0B}" type="pres">
      <dgm:prSet presAssocID="{270E5612-228C-48DC-B001-EFFC26AC8FD2}" presName="Name0" presStyleCnt="0">
        <dgm:presLayoutVars>
          <dgm:dir/>
          <dgm:animLvl val="lvl"/>
          <dgm:resizeHandles val="exact"/>
        </dgm:presLayoutVars>
      </dgm:prSet>
      <dgm:spPr/>
    </dgm:pt>
    <dgm:pt modelId="{86E0FEDC-EBC5-495A-943D-A0BF7C9ACD09}" type="pres">
      <dgm:prSet presAssocID="{AEB731A5-D301-45A7-BEC1-A230D4F1E151}" presName="linNode" presStyleCnt="0"/>
      <dgm:spPr/>
    </dgm:pt>
    <dgm:pt modelId="{1C04CE27-72BF-4FD8-8DC8-15B9C414DBF1}" type="pres">
      <dgm:prSet presAssocID="{AEB731A5-D301-45A7-BEC1-A230D4F1E151}" presName="parentText" presStyleLbl="solidFgAcc1" presStyleIdx="0" presStyleCnt="4">
        <dgm:presLayoutVars>
          <dgm:chMax val="1"/>
          <dgm:bulletEnabled/>
        </dgm:presLayoutVars>
      </dgm:prSet>
      <dgm:spPr/>
    </dgm:pt>
    <dgm:pt modelId="{1DA519FB-3B56-451B-9A47-764CE9FAB78D}" type="pres">
      <dgm:prSet presAssocID="{AEB731A5-D301-45A7-BEC1-A230D4F1E151}" presName="descendantText" presStyleLbl="alignNode1" presStyleIdx="0" presStyleCnt="4">
        <dgm:presLayoutVars>
          <dgm:bulletEnabled/>
        </dgm:presLayoutVars>
      </dgm:prSet>
      <dgm:spPr/>
    </dgm:pt>
    <dgm:pt modelId="{212922BA-DE11-4AC8-A3F0-6BD62A6AA28F}" type="pres">
      <dgm:prSet presAssocID="{F44A60B0-96A9-468C-8FCC-DB56BD800B6B}" presName="sp" presStyleCnt="0"/>
      <dgm:spPr/>
    </dgm:pt>
    <dgm:pt modelId="{F4F6052B-8D0D-44EA-A6C9-63AE6C8BE198}" type="pres">
      <dgm:prSet presAssocID="{91068B50-F340-4F86-A02D-B610ECE6778D}" presName="linNode" presStyleCnt="0"/>
      <dgm:spPr/>
    </dgm:pt>
    <dgm:pt modelId="{3850C1B8-EDBF-48E0-8955-E2FE6B1038B6}" type="pres">
      <dgm:prSet presAssocID="{91068B50-F340-4F86-A02D-B610ECE6778D}" presName="parentText" presStyleLbl="solidFgAcc1" presStyleIdx="1" presStyleCnt="4">
        <dgm:presLayoutVars>
          <dgm:chMax val="1"/>
          <dgm:bulletEnabled/>
        </dgm:presLayoutVars>
      </dgm:prSet>
      <dgm:spPr/>
    </dgm:pt>
    <dgm:pt modelId="{BF5358DA-0F1C-42B2-9316-5F39399DFE35}" type="pres">
      <dgm:prSet presAssocID="{91068B50-F340-4F86-A02D-B610ECE6778D}" presName="descendantText" presStyleLbl="alignNode1" presStyleIdx="1" presStyleCnt="4">
        <dgm:presLayoutVars>
          <dgm:bulletEnabled/>
        </dgm:presLayoutVars>
      </dgm:prSet>
      <dgm:spPr/>
    </dgm:pt>
    <dgm:pt modelId="{2E5775DE-AEB6-4299-9336-F02EFDF835B2}" type="pres">
      <dgm:prSet presAssocID="{8F4B4840-CE5E-4ABF-932A-54A8ED74C9E2}" presName="sp" presStyleCnt="0"/>
      <dgm:spPr/>
    </dgm:pt>
    <dgm:pt modelId="{A31375BA-F518-4B5F-9B40-3283838EF4E4}" type="pres">
      <dgm:prSet presAssocID="{CB83D9D8-E1EF-441A-9D6E-6F58766CAE3E}" presName="linNode" presStyleCnt="0"/>
      <dgm:spPr/>
    </dgm:pt>
    <dgm:pt modelId="{40BB6654-497D-4963-8513-3EE78BB6DCF3}" type="pres">
      <dgm:prSet presAssocID="{CB83D9D8-E1EF-441A-9D6E-6F58766CAE3E}" presName="parentText" presStyleLbl="solidFgAcc1" presStyleIdx="2" presStyleCnt="4">
        <dgm:presLayoutVars>
          <dgm:chMax val="1"/>
          <dgm:bulletEnabled/>
        </dgm:presLayoutVars>
      </dgm:prSet>
      <dgm:spPr/>
    </dgm:pt>
    <dgm:pt modelId="{2D7C5201-1617-4D10-AA95-978035484F12}" type="pres">
      <dgm:prSet presAssocID="{CB83D9D8-E1EF-441A-9D6E-6F58766CAE3E}" presName="descendantText" presStyleLbl="alignNode1" presStyleIdx="2" presStyleCnt="4">
        <dgm:presLayoutVars>
          <dgm:bulletEnabled/>
        </dgm:presLayoutVars>
      </dgm:prSet>
      <dgm:spPr/>
    </dgm:pt>
    <dgm:pt modelId="{4AD3FF0E-C95E-46B9-8BC7-A31524BD524A}" type="pres">
      <dgm:prSet presAssocID="{BDCBADF7-0C92-435F-97BC-F2A05E70E83B}" presName="sp" presStyleCnt="0"/>
      <dgm:spPr/>
    </dgm:pt>
    <dgm:pt modelId="{9F63384F-17D3-4BD2-8F3A-325EEB9D8225}" type="pres">
      <dgm:prSet presAssocID="{F8FA69C1-E321-4078-B912-5562C45024A0}" presName="linNode" presStyleCnt="0"/>
      <dgm:spPr/>
    </dgm:pt>
    <dgm:pt modelId="{7F8FD81F-C72D-410D-8306-78C1F0A8B49C}" type="pres">
      <dgm:prSet presAssocID="{F8FA69C1-E321-4078-B912-5562C45024A0}" presName="parentText" presStyleLbl="solidFgAcc1" presStyleIdx="3" presStyleCnt="4">
        <dgm:presLayoutVars>
          <dgm:chMax val="1"/>
          <dgm:bulletEnabled/>
        </dgm:presLayoutVars>
      </dgm:prSet>
      <dgm:spPr/>
    </dgm:pt>
    <dgm:pt modelId="{CD93B2B5-B406-4D3B-88CA-559ACD31772E}" type="pres">
      <dgm:prSet presAssocID="{F8FA69C1-E321-4078-B912-5562C45024A0}" presName="descendantText" presStyleLbl="alignNode1" presStyleIdx="3" presStyleCnt="4">
        <dgm:presLayoutVars>
          <dgm:bulletEnabled/>
        </dgm:presLayoutVars>
      </dgm:prSet>
      <dgm:spPr/>
    </dgm:pt>
  </dgm:ptLst>
  <dgm:cxnLst>
    <dgm:cxn modelId="{7812AA0E-1E76-46F9-801A-FD5F60ADA55B}" srcId="{AEB731A5-D301-45A7-BEC1-A230D4F1E151}" destId="{231F2956-9058-4C63-B097-C6D532922152}" srcOrd="0" destOrd="0" parTransId="{E3E38B88-5950-4318-87DF-66CE20B513B7}" sibTransId="{6729A507-E5FC-4A02-ABD9-19321F0E8908}"/>
    <dgm:cxn modelId="{7526FF0F-F361-44E0-AEDB-B23C94B2536E}" srcId="{270E5612-228C-48DC-B001-EFFC26AC8FD2}" destId="{91068B50-F340-4F86-A02D-B610ECE6778D}" srcOrd="1" destOrd="0" parTransId="{09E3B102-0451-4C88-9E80-05276D7B770E}" sibTransId="{8F4B4840-CE5E-4ABF-932A-54A8ED74C9E2}"/>
    <dgm:cxn modelId="{4FD6601A-0ED0-459F-91AC-7321E8166EE8}" type="presOf" srcId="{270E5612-228C-48DC-B001-EFFC26AC8FD2}" destId="{ABDFBE0C-E520-4817-8BF7-AC750897BF0B}" srcOrd="0" destOrd="0" presId="urn:microsoft.com/office/officeart/2016/7/layout/VerticalHollowActionList"/>
    <dgm:cxn modelId="{D76F9722-485F-44B7-8E9B-5B46CD8B9378}" type="presOf" srcId="{F8FA69C1-E321-4078-B912-5562C45024A0}" destId="{7F8FD81F-C72D-410D-8306-78C1F0A8B49C}" srcOrd="0" destOrd="0" presId="urn:microsoft.com/office/officeart/2016/7/layout/VerticalHollowActionList"/>
    <dgm:cxn modelId="{60D9475B-BB53-463E-B3B9-AC9E9A34D244}" type="presOf" srcId="{5D67A740-C0A9-4CA7-955D-4CDA837BFC37}" destId="{BF5358DA-0F1C-42B2-9316-5F39399DFE35}" srcOrd="0" destOrd="0" presId="urn:microsoft.com/office/officeart/2016/7/layout/VerticalHollowActionList"/>
    <dgm:cxn modelId="{DDB6C662-320F-42DF-A00C-88DAECDD8095}" type="presOf" srcId="{AEB731A5-D301-45A7-BEC1-A230D4F1E151}" destId="{1C04CE27-72BF-4FD8-8DC8-15B9C414DBF1}" srcOrd="0" destOrd="0" presId="urn:microsoft.com/office/officeart/2016/7/layout/VerticalHollowActionList"/>
    <dgm:cxn modelId="{91DE234D-95AB-4838-BF9E-D1C0D1136C84}" type="presOf" srcId="{231F2956-9058-4C63-B097-C6D532922152}" destId="{1DA519FB-3B56-451B-9A47-764CE9FAB78D}" srcOrd="0" destOrd="0" presId="urn:microsoft.com/office/officeart/2016/7/layout/VerticalHollowActionList"/>
    <dgm:cxn modelId="{3CE8376F-B8F0-4EAE-949C-9A99DC1FFDBB}" srcId="{CB83D9D8-E1EF-441A-9D6E-6F58766CAE3E}" destId="{AF0F33DE-DCE0-4DE7-885D-A4F67AAE0C23}" srcOrd="0" destOrd="0" parTransId="{6C64569B-AE0C-4CAB-96B6-B783755FC523}" sibTransId="{0FE2E117-C883-4A9A-AAF6-A1D7B509353C}"/>
    <dgm:cxn modelId="{906A3274-1261-4D0A-9C20-2353E9BD2027}" srcId="{270E5612-228C-48DC-B001-EFFC26AC8FD2}" destId="{AEB731A5-D301-45A7-BEC1-A230D4F1E151}" srcOrd="0" destOrd="0" parTransId="{0EBDD955-72B5-4DF5-B2D9-4CC95AB6B51E}" sibTransId="{F44A60B0-96A9-468C-8FCC-DB56BD800B6B}"/>
    <dgm:cxn modelId="{B08CE759-803A-4A15-BE57-8BB3560DDB4D}" srcId="{F8FA69C1-E321-4078-B912-5562C45024A0}" destId="{E85EFB2B-EBED-42C1-9FFA-6BE4B2AEA6F3}" srcOrd="0" destOrd="0" parTransId="{5CDA0EED-B3DE-42C9-AAC2-9FBDAC3AE9D8}" sibTransId="{8B9B3D9E-A0C9-4161-BA9D-DDA234403DB3}"/>
    <dgm:cxn modelId="{0A03627C-885C-483D-AC60-BF83527537ED}" srcId="{270E5612-228C-48DC-B001-EFFC26AC8FD2}" destId="{F8FA69C1-E321-4078-B912-5562C45024A0}" srcOrd="3" destOrd="0" parTransId="{ABA9C025-9890-463A-AB2F-11BD2043608F}" sibTransId="{9628DFB1-43D8-498B-8FC0-7B5D86F12C18}"/>
    <dgm:cxn modelId="{A4437D84-1297-42A2-B106-584D20826889}" type="presOf" srcId="{AF0F33DE-DCE0-4DE7-885D-A4F67AAE0C23}" destId="{2D7C5201-1617-4D10-AA95-978035484F12}" srcOrd="0" destOrd="0" presId="urn:microsoft.com/office/officeart/2016/7/layout/VerticalHollowActionList"/>
    <dgm:cxn modelId="{938FDDC6-5FAC-41DF-BDC8-00D8AF58E2D3}" srcId="{91068B50-F340-4F86-A02D-B610ECE6778D}" destId="{5D67A740-C0A9-4CA7-955D-4CDA837BFC37}" srcOrd="0" destOrd="0" parTransId="{9759703E-E549-46DD-BFC9-A0981CAA0830}" sibTransId="{AADF98F9-C74E-4A2F-94F7-F4D627481D24}"/>
    <dgm:cxn modelId="{FC4DBFCA-6B31-4309-A49A-5CE238040DFE}" type="presOf" srcId="{E85EFB2B-EBED-42C1-9FFA-6BE4B2AEA6F3}" destId="{CD93B2B5-B406-4D3B-88CA-559ACD31772E}" srcOrd="0" destOrd="0" presId="urn:microsoft.com/office/officeart/2016/7/layout/VerticalHollowActionList"/>
    <dgm:cxn modelId="{74D1B3DD-39A6-44C0-8A10-65D95BC836A8}" srcId="{270E5612-228C-48DC-B001-EFFC26AC8FD2}" destId="{CB83D9D8-E1EF-441A-9D6E-6F58766CAE3E}" srcOrd="2" destOrd="0" parTransId="{E3103E6D-D52A-4AF7-806F-8DB9851FA7B7}" sibTransId="{BDCBADF7-0C92-435F-97BC-F2A05E70E83B}"/>
    <dgm:cxn modelId="{54C9A1E4-5024-4693-8E45-541F875AE153}" type="presOf" srcId="{91068B50-F340-4F86-A02D-B610ECE6778D}" destId="{3850C1B8-EDBF-48E0-8955-E2FE6B1038B6}" srcOrd="0" destOrd="0" presId="urn:microsoft.com/office/officeart/2016/7/layout/VerticalHollowActionList"/>
    <dgm:cxn modelId="{A734B0FA-0AF7-4194-AD6C-4D3FBD6E55ED}" type="presOf" srcId="{CB83D9D8-E1EF-441A-9D6E-6F58766CAE3E}" destId="{40BB6654-497D-4963-8513-3EE78BB6DCF3}" srcOrd="0" destOrd="0" presId="urn:microsoft.com/office/officeart/2016/7/layout/VerticalHollowActionList"/>
    <dgm:cxn modelId="{94A60398-5828-42FB-A37F-0F6B6AA54AD8}" type="presParOf" srcId="{ABDFBE0C-E520-4817-8BF7-AC750897BF0B}" destId="{86E0FEDC-EBC5-495A-943D-A0BF7C9ACD09}" srcOrd="0" destOrd="0" presId="urn:microsoft.com/office/officeart/2016/7/layout/VerticalHollowActionList"/>
    <dgm:cxn modelId="{3EF170DC-3EA3-4EFD-96AB-2656A2007719}" type="presParOf" srcId="{86E0FEDC-EBC5-495A-943D-A0BF7C9ACD09}" destId="{1C04CE27-72BF-4FD8-8DC8-15B9C414DBF1}" srcOrd="0" destOrd="0" presId="urn:microsoft.com/office/officeart/2016/7/layout/VerticalHollowActionList"/>
    <dgm:cxn modelId="{08EA18EC-B193-4773-9987-ED053A9A4B54}" type="presParOf" srcId="{86E0FEDC-EBC5-495A-943D-A0BF7C9ACD09}" destId="{1DA519FB-3B56-451B-9A47-764CE9FAB78D}" srcOrd="1" destOrd="0" presId="urn:microsoft.com/office/officeart/2016/7/layout/VerticalHollowActionList"/>
    <dgm:cxn modelId="{9B8122B1-75AE-4409-8AC8-9273ED061629}" type="presParOf" srcId="{ABDFBE0C-E520-4817-8BF7-AC750897BF0B}" destId="{212922BA-DE11-4AC8-A3F0-6BD62A6AA28F}" srcOrd="1" destOrd="0" presId="urn:microsoft.com/office/officeart/2016/7/layout/VerticalHollowActionList"/>
    <dgm:cxn modelId="{12ED93C1-659D-4CA3-8881-75DD88C7075C}" type="presParOf" srcId="{ABDFBE0C-E520-4817-8BF7-AC750897BF0B}" destId="{F4F6052B-8D0D-44EA-A6C9-63AE6C8BE198}" srcOrd="2" destOrd="0" presId="urn:microsoft.com/office/officeart/2016/7/layout/VerticalHollowActionList"/>
    <dgm:cxn modelId="{A1148971-F2B3-4499-8C84-928C3FE5C712}" type="presParOf" srcId="{F4F6052B-8D0D-44EA-A6C9-63AE6C8BE198}" destId="{3850C1B8-EDBF-48E0-8955-E2FE6B1038B6}" srcOrd="0" destOrd="0" presId="urn:microsoft.com/office/officeart/2016/7/layout/VerticalHollowActionList"/>
    <dgm:cxn modelId="{ED32A6B3-5517-4124-9311-65B892CACB71}" type="presParOf" srcId="{F4F6052B-8D0D-44EA-A6C9-63AE6C8BE198}" destId="{BF5358DA-0F1C-42B2-9316-5F39399DFE35}" srcOrd="1" destOrd="0" presId="urn:microsoft.com/office/officeart/2016/7/layout/VerticalHollowActionList"/>
    <dgm:cxn modelId="{AE4334A0-8F86-407E-B7B7-55999019C94B}" type="presParOf" srcId="{ABDFBE0C-E520-4817-8BF7-AC750897BF0B}" destId="{2E5775DE-AEB6-4299-9336-F02EFDF835B2}" srcOrd="3" destOrd="0" presId="urn:microsoft.com/office/officeart/2016/7/layout/VerticalHollowActionList"/>
    <dgm:cxn modelId="{CBDA6E56-4D29-472E-8D40-80E849593488}" type="presParOf" srcId="{ABDFBE0C-E520-4817-8BF7-AC750897BF0B}" destId="{A31375BA-F518-4B5F-9B40-3283838EF4E4}" srcOrd="4" destOrd="0" presId="urn:microsoft.com/office/officeart/2016/7/layout/VerticalHollowActionList"/>
    <dgm:cxn modelId="{74F41762-400B-42A3-A002-EF70929CBF38}" type="presParOf" srcId="{A31375BA-F518-4B5F-9B40-3283838EF4E4}" destId="{40BB6654-497D-4963-8513-3EE78BB6DCF3}" srcOrd="0" destOrd="0" presId="urn:microsoft.com/office/officeart/2016/7/layout/VerticalHollowActionList"/>
    <dgm:cxn modelId="{4778F434-13B5-4982-8172-9C8B011BA603}" type="presParOf" srcId="{A31375BA-F518-4B5F-9B40-3283838EF4E4}" destId="{2D7C5201-1617-4D10-AA95-978035484F12}" srcOrd="1" destOrd="0" presId="urn:microsoft.com/office/officeart/2016/7/layout/VerticalHollowActionList"/>
    <dgm:cxn modelId="{26EEFF4B-A3E5-4886-B608-3B3C2CADC326}" type="presParOf" srcId="{ABDFBE0C-E520-4817-8BF7-AC750897BF0B}" destId="{4AD3FF0E-C95E-46B9-8BC7-A31524BD524A}" srcOrd="5" destOrd="0" presId="urn:microsoft.com/office/officeart/2016/7/layout/VerticalHollowActionList"/>
    <dgm:cxn modelId="{317ED8F0-A86D-4EF6-BABF-ACEC037CC751}" type="presParOf" srcId="{ABDFBE0C-E520-4817-8BF7-AC750897BF0B}" destId="{9F63384F-17D3-4BD2-8F3A-325EEB9D8225}" srcOrd="6" destOrd="0" presId="urn:microsoft.com/office/officeart/2016/7/layout/VerticalHollowActionList"/>
    <dgm:cxn modelId="{A0166313-E9DD-4106-B2EB-C8E24F2E51B6}" type="presParOf" srcId="{9F63384F-17D3-4BD2-8F3A-325EEB9D8225}" destId="{7F8FD81F-C72D-410D-8306-78C1F0A8B49C}" srcOrd="0" destOrd="0" presId="urn:microsoft.com/office/officeart/2016/7/layout/VerticalHollowActionList"/>
    <dgm:cxn modelId="{BE7B5998-23D5-4D29-A2D1-3C2C52DCE7A5}" type="presParOf" srcId="{9F63384F-17D3-4BD2-8F3A-325EEB9D8225}" destId="{CD93B2B5-B406-4D3B-88CA-559ACD31772E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A519FB-3B56-451B-9A47-764CE9FAB78D}">
      <dsp:nvSpPr>
        <dsp:cNvPr id="0" name=""/>
        <dsp:cNvSpPr/>
      </dsp:nvSpPr>
      <dsp:spPr>
        <a:xfrm>
          <a:off x="1779269" y="1874"/>
          <a:ext cx="7117080" cy="970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091" tIns="246627" rIns="138091" bIns="24662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Create a sense of belonging and nurturing.</a:t>
          </a:r>
        </a:p>
      </dsp:txBody>
      <dsp:txXfrm>
        <a:off x="1779269" y="1874"/>
        <a:ext cx="7117080" cy="970972"/>
      </dsp:txXfrm>
    </dsp:sp>
    <dsp:sp modelId="{1C04CE27-72BF-4FD8-8DC8-15B9C414DBF1}">
      <dsp:nvSpPr>
        <dsp:cNvPr id="0" name=""/>
        <dsp:cNvSpPr/>
      </dsp:nvSpPr>
      <dsp:spPr>
        <a:xfrm>
          <a:off x="0" y="1874"/>
          <a:ext cx="1779270" cy="9709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153" tIns="95910" rIns="94153" bIns="959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Create</a:t>
          </a:r>
        </a:p>
      </dsp:txBody>
      <dsp:txXfrm>
        <a:off x="0" y="1874"/>
        <a:ext cx="1779270" cy="970972"/>
      </dsp:txXfrm>
    </dsp:sp>
    <dsp:sp modelId="{BF5358DA-0F1C-42B2-9316-5F39399DFE35}">
      <dsp:nvSpPr>
        <dsp:cNvPr id="0" name=""/>
        <dsp:cNvSpPr/>
      </dsp:nvSpPr>
      <dsp:spPr>
        <a:xfrm>
          <a:off x="1779269" y="1031104"/>
          <a:ext cx="7117080" cy="970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091" tIns="246627" rIns="138091" bIns="24662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Understand success strategies for college completion.</a:t>
          </a:r>
        </a:p>
      </dsp:txBody>
      <dsp:txXfrm>
        <a:off x="1779269" y="1031104"/>
        <a:ext cx="7117080" cy="970972"/>
      </dsp:txXfrm>
    </dsp:sp>
    <dsp:sp modelId="{3850C1B8-EDBF-48E0-8955-E2FE6B1038B6}">
      <dsp:nvSpPr>
        <dsp:cNvPr id="0" name=""/>
        <dsp:cNvSpPr/>
      </dsp:nvSpPr>
      <dsp:spPr>
        <a:xfrm>
          <a:off x="0" y="1031104"/>
          <a:ext cx="1779270" cy="9709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153" tIns="95910" rIns="94153" bIns="959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Understand</a:t>
          </a:r>
        </a:p>
      </dsp:txBody>
      <dsp:txXfrm>
        <a:off x="0" y="1031104"/>
        <a:ext cx="1779270" cy="970972"/>
      </dsp:txXfrm>
    </dsp:sp>
    <dsp:sp modelId="{2D7C5201-1617-4D10-AA95-978035484F12}">
      <dsp:nvSpPr>
        <dsp:cNvPr id="0" name=""/>
        <dsp:cNvSpPr/>
      </dsp:nvSpPr>
      <dsp:spPr>
        <a:xfrm>
          <a:off x="1779269" y="2060335"/>
          <a:ext cx="7117080" cy="970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091" tIns="246627" rIns="138091" bIns="24662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Recognize areas for improvement while pursuing academic success.</a:t>
          </a:r>
        </a:p>
      </dsp:txBody>
      <dsp:txXfrm>
        <a:off x="1779269" y="2060335"/>
        <a:ext cx="7117080" cy="970972"/>
      </dsp:txXfrm>
    </dsp:sp>
    <dsp:sp modelId="{40BB6654-497D-4963-8513-3EE78BB6DCF3}">
      <dsp:nvSpPr>
        <dsp:cNvPr id="0" name=""/>
        <dsp:cNvSpPr/>
      </dsp:nvSpPr>
      <dsp:spPr>
        <a:xfrm>
          <a:off x="0" y="2060335"/>
          <a:ext cx="1779270" cy="9709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153" tIns="95910" rIns="94153" bIns="959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Recognize</a:t>
          </a:r>
        </a:p>
      </dsp:txBody>
      <dsp:txXfrm>
        <a:off x="0" y="2060335"/>
        <a:ext cx="1779270" cy="970972"/>
      </dsp:txXfrm>
    </dsp:sp>
    <dsp:sp modelId="{CD93B2B5-B406-4D3B-88CA-559ACD31772E}">
      <dsp:nvSpPr>
        <dsp:cNvPr id="0" name=""/>
        <dsp:cNvSpPr/>
      </dsp:nvSpPr>
      <dsp:spPr>
        <a:xfrm>
          <a:off x="1779269" y="3089565"/>
          <a:ext cx="7117080" cy="970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091" tIns="246627" rIns="138091" bIns="246627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Explore the academic success patterns of high achieving minoritized students at the community college.</a:t>
          </a:r>
        </a:p>
      </dsp:txBody>
      <dsp:txXfrm>
        <a:off x="1779269" y="3089565"/>
        <a:ext cx="7117080" cy="970972"/>
      </dsp:txXfrm>
    </dsp:sp>
    <dsp:sp modelId="{7F8FD81F-C72D-410D-8306-78C1F0A8B49C}">
      <dsp:nvSpPr>
        <dsp:cNvPr id="0" name=""/>
        <dsp:cNvSpPr/>
      </dsp:nvSpPr>
      <dsp:spPr>
        <a:xfrm>
          <a:off x="0" y="3089565"/>
          <a:ext cx="1779270" cy="9709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153" tIns="95910" rIns="94153" bIns="959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Explore</a:t>
          </a:r>
        </a:p>
      </dsp:txBody>
      <dsp:txXfrm>
        <a:off x="0" y="3089565"/>
        <a:ext cx="1779270" cy="9709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72B8-3BCF-446D-BF71-693FAF31FC11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6F32A-B82F-42DF-ACE9-61407505E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43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9086" lvl="1" indent="-174296">
              <a:buFont typeface="Arial" panose="020B0604020202020204" pitchFamily="34" charset="0"/>
              <a:buChar char="•"/>
            </a:pPr>
            <a:r>
              <a:rPr lang="en-US" baseline="0" dirty="0">
                <a:sym typeface="Wingdings" panose="05000000000000000000" pitchFamily="2" charset="2"/>
              </a:rPr>
              <a:t>ADD MORE CITATIONS TO THESE SENTENCES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4EDA47-72C0-4742-A57E-F72F123C9E0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287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296" indent="-174296">
              <a:buFontTx/>
              <a:buChar char="-"/>
            </a:pPr>
            <a:r>
              <a:rPr lang="en-US" baseline="0" dirty="0"/>
              <a:t>ADD CITATION OR MAKE SURE YOU ORALLY MENTION NAME OF AUTHORS</a:t>
            </a:r>
          </a:p>
          <a:p>
            <a:pPr marL="174296" indent="-174296">
              <a:buFontTx/>
              <a:buChar char="-"/>
            </a:pPr>
            <a:r>
              <a:rPr lang="en-US" baseline="0" dirty="0"/>
              <a:t>OK SINCE IT IS HERE YOU DO NOT NEED THE TFRAMEWORK IN CHAPTER 1</a:t>
            </a:r>
          </a:p>
          <a:p>
            <a:pPr marL="174296" indent="-174296">
              <a:buFontTx/>
              <a:buChar char="-"/>
            </a:pPr>
            <a:r>
              <a:rPr lang="en-US" baseline="0" dirty="0"/>
              <a:t>NO NEED TO REPEAT CHAPTER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4EDA47-72C0-4742-A57E-F72F123C9E0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4365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51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45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735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363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080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227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551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070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3778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012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3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9919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218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5826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13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61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23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82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5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833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19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64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21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4E85E-9CE8-4A1C-BDBC-5531A0C44E5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AB4E3-B324-44B1-908B-75CF81DFDA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51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D5B1C83-59DA-45C6-9022-D30C3F98B5ED}"/>
              </a:ext>
            </a:extLst>
          </p:cNvPr>
          <p:cNvSpPr/>
          <p:nvPr/>
        </p:nvSpPr>
        <p:spPr>
          <a:xfrm>
            <a:off x="5008341" y="237730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Dr. Gerald Jones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Associate Vice President,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 Affairs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492110-EC57-4202-8271-AF2AAB6234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921" r="7272" b="32355"/>
          <a:stretch/>
        </p:blipFill>
        <p:spPr>
          <a:xfrm>
            <a:off x="1848004" y="1449709"/>
            <a:ext cx="2943387" cy="2943386"/>
          </a:xfrm>
          <a:prstGeom prst="ellipse">
            <a:avLst/>
          </a:prstGeom>
          <a:ln w="3175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15262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6BA151-5C2C-4933-A8ED-1438111894D1}"/>
              </a:ext>
            </a:extLst>
          </p:cNvPr>
          <p:cNvSpPr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rgbClr val="0C0E6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Onboarding Experience for Minoritized Students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74E1DE-6C6B-451B-8AF8-93713EAA54A3}"/>
              </a:ext>
            </a:extLst>
          </p:cNvPr>
          <p:cNvSpPr txBox="1"/>
          <p:nvPr/>
        </p:nvSpPr>
        <p:spPr>
          <a:xfrm>
            <a:off x="809027" y="1370033"/>
            <a:ext cx="1078816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Overview: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The purpose of this capstone project is to implement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equitable support design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 to influence student retention of minoritized students. By hosting a specialized onboarding experience rooted in research and theory will position Tallahassee Community College to meet its goals in closing equity gaps.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+mn-cs"/>
            </a:endParaRPr>
          </a:p>
          <a:p>
            <a:pPr marL="1828800" marR="0" lvl="3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Assessment: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Surveys, Focus Groups, Observation, Institutional Research Data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783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EQUITY IN SUCCESS FOR WHOM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25F7F779-7D0D-4371-8C89-065108ADA21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52018" y="1410512"/>
          <a:ext cx="8190689" cy="5082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3966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2000"/>
          </a:xfrm>
          <a:solidFill>
            <a:srgbClr val="0C0E60"/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Learning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2F5CA2-7D58-42B3-B286-AE1DB2F1A01A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33E341C5-5BBB-4242-8AEB-1A143B91FC42}"/>
              </a:ext>
            </a:extLst>
          </p:cNvPr>
          <p:cNvGraphicFramePr/>
          <p:nvPr/>
        </p:nvGraphicFramePr>
        <p:xfrm>
          <a:off x="1790700" y="1262063"/>
          <a:ext cx="8896350" cy="4062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2624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34664" y="930530"/>
            <a:ext cx="3361677" cy="32750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dirty="0">
                <a:solidFill>
                  <a:srgbClr val="FFFFFF"/>
                </a:solidFill>
              </a:rPr>
              <a:t>Barriers</a:t>
            </a:r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095E2C23-CC2A-4C27-84B1-D2C8B11C769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"/>
          <a:stretch/>
        </p:blipFill>
        <p:spPr>
          <a:xfrm>
            <a:off x="5883728" y="450221"/>
            <a:ext cx="6166758" cy="62717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220546E-2DDF-4311-9902-C6E34DDAB6F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14" y="146773"/>
            <a:ext cx="5799839" cy="657515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7BF6B27-CE2F-4D39-8880-92FE89CD13A4}"/>
              </a:ext>
            </a:extLst>
          </p:cNvPr>
          <p:cNvSpPr/>
          <p:nvPr/>
        </p:nvSpPr>
        <p:spPr>
          <a:xfrm>
            <a:off x="3836732" y="5607670"/>
            <a:ext cx="142699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(Jones, 2018)</a:t>
            </a:r>
          </a:p>
        </p:txBody>
      </p:sp>
    </p:spTree>
    <p:extLst>
      <p:ext uri="{BB962C8B-B14F-4D97-AF65-F5344CB8AC3E}">
        <p14:creationId xmlns:p14="http://schemas.microsoft.com/office/powerpoint/2010/main" val="308258159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Widescreen</PresentationFormat>
  <Paragraphs>27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Arial</vt:lpstr>
      <vt:lpstr>Arial Black</vt:lpstr>
      <vt:lpstr>Calibri</vt:lpstr>
      <vt:lpstr>Calibri Light</vt:lpstr>
      <vt:lpstr>Wingdings</vt:lpstr>
      <vt:lpstr>1_Office Theme</vt:lpstr>
      <vt:lpstr>4_Office Theme</vt:lpstr>
      <vt:lpstr>PowerPoint Presentation</vt:lpstr>
      <vt:lpstr>PowerPoint Presentation</vt:lpstr>
      <vt:lpstr>EQUITY IN SUCCESS FOR WHOM</vt:lpstr>
      <vt:lpstr>Learning Outcomes</vt:lpstr>
      <vt:lpstr>Barriers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Bradbury</dc:creator>
  <cp:lastModifiedBy>Caitlin Bradbury</cp:lastModifiedBy>
  <cp:revision>1</cp:revision>
  <dcterms:created xsi:type="dcterms:W3CDTF">2024-06-10T16:10:05Z</dcterms:created>
  <dcterms:modified xsi:type="dcterms:W3CDTF">2024-06-10T16:10:37Z</dcterms:modified>
</cp:coreProperties>
</file>