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97" r:id="rId2"/>
    <p:sldId id="2745" r:id="rId3"/>
    <p:sldId id="2746" r:id="rId4"/>
    <p:sldId id="954" r:id="rId5"/>
    <p:sldId id="961" r:id="rId6"/>
    <p:sldId id="9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I:\Other\Leadership\PLI\AW%20low%20GPA\tcc%20data\Fall%202019%20Student%20Data_ra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Race!$B$16</c:f>
              <c:strCache>
                <c:ptCount val="1"/>
                <c:pt idx="0">
                  <c:v>TCC (n = 11,000)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Race!$A$17:$A$21</c:f>
              <c:strCache>
                <c:ptCount val="5"/>
                <c:pt idx="0">
                  <c:v>African-American</c:v>
                </c:pt>
                <c:pt idx="1">
                  <c:v>White</c:v>
                </c:pt>
                <c:pt idx="2">
                  <c:v>Hispanic</c:v>
                </c:pt>
                <c:pt idx="3">
                  <c:v>Other</c:v>
                </c:pt>
                <c:pt idx="4">
                  <c:v>Pell Eligible</c:v>
                </c:pt>
              </c:strCache>
            </c:strRef>
          </c:cat>
          <c:val>
            <c:numRef>
              <c:f>Race!$B$17:$B$21</c:f>
              <c:numCache>
                <c:formatCode>0%</c:formatCode>
                <c:ptCount val="5"/>
                <c:pt idx="0">
                  <c:v>0.31</c:v>
                </c:pt>
                <c:pt idx="1">
                  <c:v>0.48</c:v>
                </c:pt>
                <c:pt idx="2">
                  <c:v>0.13</c:v>
                </c:pt>
                <c:pt idx="3">
                  <c:v>0.08</c:v>
                </c:pt>
                <c:pt idx="4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F1-4E5A-99A3-0B3D0824F163}"/>
            </c:ext>
          </c:extLst>
        </c:ser>
        <c:ser>
          <c:idx val="1"/>
          <c:order val="1"/>
          <c:tx>
            <c:strRef>
              <c:f>Race!$C$16</c:f>
              <c:strCache>
                <c:ptCount val="1"/>
                <c:pt idx="0">
                  <c:v>AW Fall 2019 (n = 1082)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Race!$A$17:$A$21</c:f>
              <c:strCache>
                <c:ptCount val="5"/>
                <c:pt idx="0">
                  <c:v>African-American</c:v>
                </c:pt>
                <c:pt idx="1">
                  <c:v>White</c:v>
                </c:pt>
                <c:pt idx="2">
                  <c:v>Hispanic</c:v>
                </c:pt>
                <c:pt idx="3">
                  <c:v>Other</c:v>
                </c:pt>
                <c:pt idx="4">
                  <c:v>Pell Eligible</c:v>
                </c:pt>
              </c:strCache>
            </c:strRef>
          </c:cat>
          <c:val>
            <c:numRef>
              <c:f>Race!$C$17:$C$21</c:f>
              <c:numCache>
                <c:formatCode>0%</c:formatCode>
                <c:ptCount val="5"/>
                <c:pt idx="0">
                  <c:v>0.49</c:v>
                </c:pt>
                <c:pt idx="1">
                  <c:v>0.313</c:v>
                </c:pt>
                <c:pt idx="2">
                  <c:v>0.11799999999999999</c:v>
                </c:pt>
                <c:pt idx="3">
                  <c:v>7.5999999999999998E-2</c:v>
                </c:pt>
                <c:pt idx="4">
                  <c:v>0.61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F1-4E5A-99A3-0B3D0824F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001984"/>
        <c:axId val="155003520"/>
      </c:barChart>
      <c:catAx>
        <c:axId val="155001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5003520"/>
        <c:crosses val="autoZero"/>
        <c:auto val="1"/>
        <c:lblAlgn val="ctr"/>
        <c:lblOffset val="100"/>
        <c:noMultiLvlLbl val="0"/>
      </c:catAx>
      <c:valAx>
        <c:axId val="15500352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550019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1D533-89DF-4B45-8281-BBCC2573B85E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4BDCE-6B5C-451F-AB53-25E401FAF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749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4140C8-56A9-49BA-9501-F59E83A663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1378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4140C8-56A9-49BA-9501-F59E83A663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7092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4140C8-56A9-49BA-9501-F59E83A663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7092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4140C8-56A9-49BA-9501-F59E83A663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1378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10% of the TCC</a:t>
            </a:r>
            <a:r>
              <a:rPr lang="en-US" baseline="0" dirty="0"/>
              <a:t> population; only 26% of 1082 were enrolled this Spring students; 63% of the 1082 were New Students 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4140C8-56A9-49BA-9501-F59E83A663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1378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322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2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56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88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07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10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41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32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2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508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18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60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52BBF16-F5DD-441A-8A77-86897DBFB3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03945" y="1728562"/>
            <a:ext cx="2474191" cy="2622458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8ED16EF-B445-4741-A3F6-F6F69F2F2AAA}"/>
              </a:ext>
            </a:extLst>
          </p:cNvPr>
          <p:cNvSpPr/>
          <p:nvPr/>
        </p:nvSpPr>
        <p:spPr>
          <a:xfrm>
            <a:off x="5348194" y="2164315"/>
            <a:ext cx="510246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Dr. Angelina Kuleshova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Assistant Professor,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Division of Science and Mathematics</a:t>
            </a:r>
          </a:p>
        </p:txBody>
      </p:sp>
    </p:spTree>
    <p:extLst>
      <p:ext uri="{BB962C8B-B14F-4D97-AF65-F5344CB8AC3E}">
        <p14:creationId xmlns:p14="http://schemas.microsoft.com/office/powerpoint/2010/main" val="2889209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6BA151-5C2C-4933-A8ED-1438111894D1}"/>
              </a:ext>
            </a:extLst>
          </p:cNvPr>
          <p:cNvSpPr/>
          <p:nvPr/>
        </p:nvSpPr>
        <p:spPr>
          <a:xfrm>
            <a:off x="0" y="0"/>
            <a:ext cx="12257314" cy="1077218"/>
          </a:xfrm>
          <a:prstGeom prst="rect">
            <a:avLst/>
          </a:prstGeom>
          <a:solidFill>
            <a:srgbClr val="0C0E6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Psychologically Attuned Communication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about Academic Warning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74E1DE-6C6B-451B-8AF8-93713EAA54A3}"/>
              </a:ext>
            </a:extLst>
          </p:cNvPr>
          <p:cNvSpPr txBox="1"/>
          <p:nvPr/>
        </p:nvSpPr>
        <p:spPr>
          <a:xfrm>
            <a:off x="1409266" y="1508023"/>
            <a:ext cx="866851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Goal: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revise institutional messaging to students about academic warning (AW).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Partners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 Affairs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Learning Commons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College Transition Collaborative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Stanford University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279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6BA151-5C2C-4933-A8ED-1438111894D1}"/>
              </a:ext>
            </a:extLst>
          </p:cNvPr>
          <p:cNvSpPr/>
          <p:nvPr/>
        </p:nvSpPr>
        <p:spPr>
          <a:xfrm>
            <a:off x="0" y="1635"/>
            <a:ext cx="12192000" cy="584775"/>
          </a:xfrm>
          <a:prstGeom prst="rect">
            <a:avLst/>
          </a:prstGeom>
          <a:solidFill>
            <a:srgbClr val="0C0E6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Design Principles of Psychologically Attuned Communication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11703" y="5718688"/>
            <a:ext cx="1570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Brady (2020)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35254" y="1148104"/>
            <a:ext cx="4994031" cy="2246769"/>
          </a:xfrm>
          <a:prstGeom prst="rect">
            <a:avLst/>
          </a:prstGeom>
          <a:solidFill>
            <a:srgbClr val="0C0E60"/>
          </a:solidFill>
          <a:ln w="793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“Moreover,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many students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 TCC participate in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warning process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each semester and, by working with their advisor and the academic success coach, as well as accessing campus resources, students leave the process and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continue on to have a successful career at TCC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.”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7696" y="1071159"/>
            <a:ext cx="6371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Frame the AW status as a process and opportunity for learning and growth.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35254" y="3630884"/>
            <a:ext cx="4994031" cy="1631216"/>
          </a:xfrm>
          <a:prstGeom prst="rect">
            <a:avLst/>
          </a:prstGeom>
          <a:noFill/>
          <a:ln w="793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“There are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many reasons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students may experience academic difficulties, including those related to physical health, mental health, finances, personal relationships, and others. ”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698" y="2040656"/>
            <a:ext cx="6371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Normalize student difficulties in college.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700" y="2738332"/>
            <a:ext cx="6371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Emphasize belief in student’s potential to succeed and return to good standing.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7697" y="3784772"/>
            <a:ext cx="6371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Acknowledge a variety of factors that contribute to student difficulties.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730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" grpId="0"/>
      <p:bldP spid="9" grpId="0" animBg="1"/>
      <p:bldP spid="11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6BA151-5C2C-4933-A8ED-1438111894D1}"/>
              </a:ext>
            </a:extLst>
          </p:cNvPr>
          <p:cNvSpPr/>
          <p:nvPr/>
        </p:nvSpPr>
        <p:spPr>
          <a:xfrm>
            <a:off x="222738" y="219717"/>
            <a:ext cx="116644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“After reading the letter, I feel hopeful.”</a:t>
            </a:r>
          </a:p>
        </p:txBody>
      </p:sp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466749" y="1618185"/>
            <a:ext cx="5746482" cy="311416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848704" y="4908579"/>
            <a:ext cx="2157056" cy="461665"/>
          </a:xfrm>
          <a:prstGeom prst="rect">
            <a:avLst/>
          </a:prstGeom>
          <a:noFill/>
          <a:ln w="793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Letter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98514" y="4908579"/>
            <a:ext cx="2157056" cy="461665"/>
          </a:xfrm>
          <a:prstGeom prst="rect">
            <a:avLst/>
          </a:prstGeom>
          <a:noFill/>
          <a:ln w="793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Revised Letter</a:t>
            </a:r>
          </a:p>
        </p:txBody>
      </p:sp>
      <p:pic>
        <p:nvPicPr>
          <p:cNvPr id="12" name="Picture 11"/>
          <p:cNvPicPr/>
          <p:nvPr/>
        </p:nvPicPr>
        <p:blipFill>
          <a:blip r:embed="rId4"/>
          <a:stretch>
            <a:fillRect/>
          </a:stretch>
        </p:blipFill>
        <p:spPr>
          <a:xfrm>
            <a:off x="6054966" y="1500954"/>
            <a:ext cx="5832233" cy="312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744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6BA151-5C2C-4933-A8ED-1438111894D1}"/>
              </a:ext>
            </a:extLst>
          </p:cNvPr>
          <p:cNvSpPr/>
          <p:nvPr/>
        </p:nvSpPr>
        <p:spPr>
          <a:xfrm>
            <a:off x="0" y="-14326"/>
            <a:ext cx="12192000" cy="584775"/>
          </a:xfrm>
          <a:prstGeom prst="rect">
            <a:avLst/>
          </a:prstGeom>
          <a:solidFill>
            <a:srgbClr val="0C0E6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Why does ‘psychological attunement’ of AW messaging matter?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74E1DE-6C6B-451B-8AF8-93713EAA54A3}"/>
              </a:ext>
            </a:extLst>
          </p:cNvPr>
          <p:cNvSpPr txBox="1"/>
          <p:nvPr/>
        </p:nvSpPr>
        <p:spPr>
          <a:xfrm>
            <a:off x="1260647" y="1389286"/>
            <a:ext cx="1029579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Subtle differences in how we communicate to students can change the meaning they make about whether they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belong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are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capable of succeeding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 are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valued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Potential to help traditionally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marginalized or under-represented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534860" y="5653426"/>
            <a:ext cx="1570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Brady (2020)</a:t>
            </a:r>
          </a:p>
        </p:txBody>
      </p:sp>
    </p:spTree>
    <p:extLst>
      <p:ext uri="{BB962C8B-B14F-4D97-AF65-F5344CB8AC3E}">
        <p14:creationId xmlns:p14="http://schemas.microsoft.com/office/powerpoint/2010/main" val="3736187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74E1DE-6C6B-451B-8AF8-93713EAA54A3}"/>
              </a:ext>
            </a:extLst>
          </p:cNvPr>
          <p:cNvSpPr txBox="1"/>
          <p:nvPr/>
        </p:nvSpPr>
        <p:spPr>
          <a:xfrm>
            <a:off x="1723290" y="1114631"/>
            <a:ext cx="102957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Improving AW outcomes will help advance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equity goals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 TCC.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3171825" y="1762124"/>
          <a:ext cx="7554790" cy="4298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3587262" y="2453459"/>
            <a:ext cx="1101969" cy="3724603"/>
          </a:xfrm>
          <a:prstGeom prst="rect">
            <a:avLst/>
          </a:prstGeom>
          <a:noFill/>
          <a:ln w="508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71693" y="2110154"/>
            <a:ext cx="1101969" cy="4067907"/>
          </a:xfrm>
          <a:prstGeom prst="rect">
            <a:avLst/>
          </a:prstGeom>
          <a:noFill/>
          <a:ln w="508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848D92-9BDE-41B2-BF16-64AB38F92E1D}"/>
              </a:ext>
            </a:extLst>
          </p:cNvPr>
          <p:cNvSpPr/>
          <p:nvPr/>
        </p:nvSpPr>
        <p:spPr>
          <a:xfrm>
            <a:off x="0" y="-14326"/>
            <a:ext cx="12192000" cy="584775"/>
          </a:xfrm>
          <a:prstGeom prst="rect">
            <a:avLst/>
          </a:prstGeom>
          <a:solidFill>
            <a:srgbClr val="0C0E6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Why does ‘psychological attunement’ of AW messaging matter?</a:t>
            </a:r>
          </a:p>
        </p:txBody>
      </p:sp>
    </p:spTree>
    <p:extLst>
      <p:ext uri="{BB962C8B-B14F-4D97-AF65-F5344CB8AC3E}">
        <p14:creationId xmlns:p14="http://schemas.microsoft.com/office/powerpoint/2010/main" val="33466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Widescreen</PresentationFormat>
  <Paragraphs>40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Caitlin Bradbury</dc:creator>
  <cp:lastModifiedBy>Caitlin Bradbury</cp:lastModifiedBy>
  <cp:revision>1</cp:revision>
  <dcterms:created xsi:type="dcterms:W3CDTF">2024-06-10T16:18:57Z</dcterms:created>
  <dcterms:modified xsi:type="dcterms:W3CDTF">2024-06-10T16:19:45Z</dcterms:modified>
</cp:coreProperties>
</file>