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2536" r:id="rId3"/>
    <p:sldId id="2815" r:id="rId4"/>
    <p:sldId id="2816" r:id="rId5"/>
    <p:sldId id="281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40" d="100"/>
          <a:sy n="40" d="100"/>
        </p:scale>
        <p:origin x="4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179DC-AC2C-43C6-B7D8-F01DCCE246B9}"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E9834-2B29-4CF2-B605-5C0C62C06F68}" type="slidenum">
              <a:rPr lang="en-US" smtClean="0"/>
              <a:t>‹#›</a:t>
            </a:fld>
            <a:endParaRPr lang="en-US"/>
          </a:p>
        </p:txBody>
      </p:sp>
    </p:spTree>
    <p:extLst>
      <p:ext uri="{BB962C8B-B14F-4D97-AF65-F5344CB8AC3E}">
        <p14:creationId xmlns:p14="http://schemas.microsoft.com/office/powerpoint/2010/main" val="240216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371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83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498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062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08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277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091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324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684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7100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06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6156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5705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923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8211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23EEA-EECB-4440-B1B7-C07312C74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35"/>
            <a:ext cx="12192000" cy="887411"/>
          </a:xfrm>
          <a:prstGeom prst="rect">
            <a:avLst/>
          </a:prstGeom>
          <a:effectLst>
            <a:outerShdw blurRad="50800" dist="38100" dir="8100000" algn="tr" rotWithShape="0">
              <a:prstClr val="black">
                <a:alpha val="40000"/>
              </a:prstClr>
            </a:outerShdw>
          </a:effectLst>
        </p:spPr>
      </p:pic>
      <p:sp>
        <p:nvSpPr>
          <p:cNvPr id="3" name="Title 6">
            <a:extLst>
              <a:ext uri="{FF2B5EF4-FFF2-40B4-BE49-F238E27FC236}">
                <a16:creationId xmlns:a16="http://schemas.microsoft.com/office/drawing/2014/main" id="{00980522-1286-4201-B1D7-10907E438A9B}"/>
              </a:ext>
            </a:extLst>
          </p:cNvPr>
          <p:cNvSpPr>
            <a:spLocks noGrp="1"/>
          </p:cNvSpPr>
          <p:nvPr>
            <p:ph type="title" hasCustomPrompt="1"/>
          </p:nvPr>
        </p:nvSpPr>
        <p:spPr>
          <a:xfrm>
            <a:off x="3023626" y="279818"/>
            <a:ext cx="9168375" cy="471365"/>
          </a:xfrm>
          <a:prstGeom prst="rect">
            <a:avLst/>
          </a:prstGeom>
        </p:spPr>
        <p:txBody>
          <a:bodyPr anchor="ctr"/>
          <a:lstStyle>
            <a:lvl1pPr>
              <a:defRPr sz="3200" b="1">
                <a:solidFill>
                  <a:schemeClr val="bg1"/>
                </a:solidFill>
              </a:defRPr>
            </a:lvl1pPr>
          </a:lstStyle>
          <a:p>
            <a:r>
              <a:rPr lang="en-US">
                <a:solidFill>
                  <a:schemeClr val="bg1"/>
                </a:solidFill>
              </a:rPr>
              <a:t>Click to Edit Title</a:t>
            </a:r>
          </a:p>
        </p:txBody>
      </p:sp>
      <p:sp>
        <p:nvSpPr>
          <p:cNvPr id="8" name="Text Placeholder 7">
            <a:extLst>
              <a:ext uri="{FF2B5EF4-FFF2-40B4-BE49-F238E27FC236}">
                <a16:creationId xmlns:a16="http://schemas.microsoft.com/office/drawing/2014/main" id="{B5ABA3B2-F963-464F-BF49-A82B4AB7CE24}"/>
              </a:ext>
            </a:extLst>
          </p:cNvPr>
          <p:cNvSpPr>
            <a:spLocks noGrp="1"/>
          </p:cNvSpPr>
          <p:nvPr>
            <p:ph type="body" sz="quarter" idx="10"/>
          </p:nvPr>
        </p:nvSpPr>
        <p:spPr>
          <a:xfrm>
            <a:off x="1727200" y="2209800"/>
            <a:ext cx="8737600" cy="3657600"/>
          </a:xfrm>
          <a:prstGeom prst="rect">
            <a:avLst/>
          </a:prstGeom>
        </p:spPr>
        <p:txBody>
          <a:bodyPr/>
          <a:lstStyle>
            <a:lvl1pPr>
              <a:defRPr sz="3200">
                <a:solidFill>
                  <a:srgbClr val="6A737B"/>
                </a:solidFill>
              </a:defRPr>
            </a:lvl1pPr>
            <a:lvl2pPr marL="990575" indent="-380990">
              <a:buFont typeface="Courier New" panose="02070309020205020404" pitchFamily="49" charset="0"/>
              <a:buChar char="o"/>
              <a:defRPr sz="2667">
                <a:solidFill>
                  <a:srgbClr val="6A737B"/>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391037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tandard Presentation Slide">
    <p:spTree>
      <p:nvGrpSpPr>
        <p:cNvPr id="1" name=""/>
        <p:cNvGrpSpPr/>
        <p:nvPr/>
      </p:nvGrpSpPr>
      <p:grpSpPr>
        <a:xfrm>
          <a:off x="0" y="0"/>
          <a:ext cx="0" cy="0"/>
          <a:chOff x="0" y="0"/>
          <a:chExt cx="0" cy="0"/>
        </a:xfrm>
      </p:grpSpPr>
      <p:sp>
        <p:nvSpPr>
          <p:cNvPr id="15" name="Down Arrow Callout 17">
            <a:extLst>
              <a:ext uri="{FF2B5EF4-FFF2-40B4-BE49-F238E27FC236}">
                <a16:creationId xmlns:a16="http://schemas.microsoft.com/office/drawing/2014/main" id="{6AB66B01-202F-4433-8EA1-9E209CF97DD1}"/>
              </a:ext>
            </a:extLst>
          </p:cNvPr>
          <p:cNvSpPr/>
          <p:nvPr userDrawn="1"/>
        </p:nvSpPr>
        <p:spPr bwMode="auto">
          <a:xfrm>
            <a:off x="0" y="1"/>
            <a:ext cx="12192000" cy="1803399"/>
          </a:xfrm>
          <a:prstGeom prst="downArrowCallout">
            <a:avLst>
              <a:gd name="adj1" fmla="val 32676"/>
              <a:gd name="adj2" fmla="val 14109"/>
              <a:gd name="adj3" fmla="val 10498"/>
              <a:gd name="adj4" fmla="val 92638"/>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5" name="Group 24">
            <a:extLst>
              <a:ext uri="{FF2B5EF4-FFF2-40B4-BE49-F238E27FC236}">
                <a16:creationId xmlns:a16="http://schemas.microsoft.com/office/drawing/2014/main" id="{3064E3F3-6FD0-439F-B2F3-4750AF9A6C0C}"/>
              </a:ext>
            </a:extLst>
          </p:cNvPr>
          <p:cNvGrpSpPr/>
          <p:nvPr userDrawn="1"/>
        </p:nvGrpSpPr>
        <p:grpSpPr>
          <a:xfrm>
            <a:off x="5420764" y="6372127"/>
            <a:ext cx="1350472" cy="203200"/>
            <a:chOff x="4168751" y="2495551"/>
            <a:chExt cx="1012854" cy="152400"/>
          </a:xfrm>
        </p:grpSpPr>
        <p:sp>
          <p:nvSpPr>
            <p:cNvPr id="6" name="Oval 5">
              <a:extLst>
                <a:ext uri="{FF2B5EF4-FFF2-40B4-BE49-F238E27FC236}">
                  <a16:creationId xmlns:a16="http://schemas.microsoft.com/office/drawing/2014/main" id="{7DE66BD9-6B86-4491-BDBE-8D754F2C493F}"/>
                </a:ext>
              </a:extLst>
            </p:cNvPr>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7" name="Oval 6">
              <a:extLst>
                <a:ext uri="{FF2B5EF4-FFF2-40B4-BE49-F238E27FC236}">
                  <a16:creationId xmlns:a16="http://schemas.microsoft.com/office/drawing/2014/main" id="{B6720488-7F5E-4E06-921C-D964AAAC01F6}"/>
                </a:ext>
              </a:extLst>
            </p:cNvPr>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8" name="Oval 7">
              <a:extLst>
                <a:ext uri="{FF2B5EF4-FFF2-40B4-BE49-F238E27FC236}">
                  <a16:creationId xmlns:a16="http://schemas.microsoft.com/office/drawing/2014/main" id="{895718F9-DE8B-485D-AF59-F606C16D9F49}"/>
                </a:ext>
              </a:extLst>
            </p:cNvPr>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9" name="Oval 8">
              <a:extLst>
                <a:ext uri="{FF2B5EF4-FFF2-40B4-BE49-F238E27FC236}">
                  <a16:creationId xmlns:a16="http://schemas.microsoft.com/office/drawing/2014/main" id="{8A3C9063-BAC0-4E5E-9AB4-DF148FC16858}"/>
                </a:ext>
              </a:extLst>
            </p:cNvPr>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10" name="Oval 9">
              <a:extLst>
                <a:ext uri="{FF2B5EF4-FFF2-40B4-BE49-F238E27FC236}">
                  <a16:creationId xmlns:a16="http://schemas.microsoft.com/office/drawing/2014/main" id="{C85B5834-AC1D-4DB5-8C2B-465A74C46891}"/>
                </a:ext>
              </a:extLst>
            </p:cNvPr>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11" name="Oval 10">
              <a:extLst>
                <a:ext uri="{FF2B5EF4-FFF2-40B4-BE49-F238E27FC236}">
                  <a16:creationId xmlns:a16="http://schemas.microsoft.com/office/drawing/2014/main" id="{E08F86E3-CB6D-489A-87C6-E88452CBDA81}"/>
                </a:ext>
              </a:extLst>
            </p:cNvPr>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12" name="Oval 11">
              <a:extLst>
                <a:ext uri="{FF2B5EF4-FFF2-40B4-BE49-F238E27FC236}">
                  <a16:creationId xmlns:a16="http://schemas.microsoft.com/office/drawing/2014/main" id="{448EF16B-ED75-4F79-A907-36A21F27A988}"/>
                </a:ext>
              </a:extLst>
            </p:cNvPr>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grpSp>
      <p:sp>
        <p:nvSpPr>
          <p:cNvPr id="18" name="Text Placeholder 17">
            <a:extLst>
              <a:ext uri="{FF2B5EF4-FFF2-40B4-BE49-F238E27FC236}">
                <a16:creationId xmlns:a16="http://schemas.microsoft.com/office/drawing/2014/main" id="{80734850-CCE2-4825-BA39-32601A40E70C}"/>
              </a:ext>
            </a:extLst>
          </p:cNvPr>
          <p:cNvSpPr>
            <a:spLocks noGrp="1"/>
          </p:cNvSpPr>
          <p:nvPr>
            <p:ph type="body" sz="quarter" idx="11" hasCustomPrompt="1"/>
          </p:nvPr>
        </p:nvSpPr>
        <p:spPr>
          <a:xfrm>
            <a:off x="2235200" y="2109099"/>
            <a:ext cx="7721600" cy="1383464"/>
          </a:xfrm>
          <a:prstGeom prst="rect">
            <a:avLst/>
          </a:prstGeom>
        </p:spPr>
        <p:txBody>
          <a:bodyPr anchor="ctr"/>
          <a:lstStyle>
            <a:lvl1pPr marL="0" indent="0" algn="ctr">
              <a:buNone/>
              <a:defRPr sz="5867" b="1">
                <a:solidFill>
                  <a:srgbClr val="002B54"/>
                </a:solidFill>
                <a:latin typeface="+mj-lt"/>
              </a:defRPr>
            </a:lvl1pPr>
          </a:lstStyle>
          <a:p>
            <a:pPr lvl="0"/>
            <a:r>
              <a:rPr lang="en-US"/>
              <a:t>Agenda Item Name</a:t>
            </a:r>
          </a:p>
        </p:txBody>
      </p:sp>
      <p:sp>
        <p:nvSpPr>
          <p:cNvPr id="20" name="Text Placeholder 19">
            <a:extLst>
              <a:ext uri="{FF2B5EF4-FFF2-40B4-BE49-F238E27FC236}">
                <a16:creationId xmlns:a16="http://schemas.microsoft.com/office/drawing/2014/main" id="{D1E4F02D-E7F7-45FD-A4FB-135B2AB151C2}"/>
              </a:ext>
            </a:extLst>
          </p:cNvPr>
          <p:cNvSpPr>
            <a:spLocks noGrp="1"/>
          </p:cNvSpPr>
          <p:nvPr>
            <p:ph type="body" sz="quarter" idx="12" hasCustomPrompt="1"/>
          </p:nvPr>
        </p:nvSpPr>
        <p:spPr>
          <a:xfrm>
            <a:off x="2235200" y="3492563"/>
            <a:ext cx="7721600" cy="628619"/>
          </a:xfrm>
          <a:prstGeom prst="rect">
            <a:avLst/>
          </a:prstGeom>
        </p:spPr>
        <p:txBody>
          <a:bodyPr anchor="ctr"/>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en-US" sz="3733" i="0" u="none" strike="noStrike" kern="1200" cap="none" spc="0" normalizeH="0" baseline="0" noProof="0" smtClean="0">
                <a:ln>
                  <a:noFill/>
                </a:ln>
                <a:solidFill>
                  <a:srgbClr val="6A737B"/>
                </a:solidFill>
                <a:effectLst/>
                <a:uLnTx/>
                <a:uFillTx/>
              </a:defRPr>
            </a:lvl1pPr>
          </a:lstStyle>
          <a:p>
            <a:pPr lvl="0"/>
            <a:r>
              <a:rPr lang="en-US"/>
              <a:t>Presenter Name</a:t>
            </a:r>
          </a:p>
        </p:txBody>
      </p:sp>
      <p:sp>
        <p:nvSpPr>
          <p:cNvPr id="17" name="Text Placeholder 19">
            <a:extLst>
              <a:ext uri="{FF2B5EF4-FFF2-40B4-BE49-F238E27FC236}">
                <a16:creationId xmlns:a16="http://schemas.microsoft.com/office/drawing/2014/main" id="{0141CD58-902C-4162-B5C2-99A5A0B6D48B}"/>
              </a:ext>
            </a:extLst>
          </p:cNvPr>
          <p:cNvSpPr>
            <a:spLocks noGrp="1"/>
          </p:cNvSpPr>
          <p:nvPr>
            <p:ph type="body" sz="quarter" idx="13" hasCustomPrompt="1"/>
          </p:nvPr>
        </p:nvSpPr>
        <p:spPr>
          <a:xfrm>
            <a:off x="2235200" y="4019581"/>
            <a:ext cx="7721600" cy="628619"/>
          </a:xfrm>
          <a:prstGeom prst="rect">
            <a:avLst/>
          </a:prstGeom>
        </p:spPr>
        <p:txBody>
          <a:bodyPr anchor="ctr"/>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en-US" sz="2667" i="0" u="none" strike="noStrike" kern="1200" cap="none" spc="0" normalizeH="0" baseline="0" noProof="0" smtClean="0">
                <a:ln>
                  <a:noFill/>
                </a:ln>
                <a:solidFill>
                  <a:srgbClr val="6A737B"/>
                </a:solidFill>
                <a:effectLst/>
                <a:uLnTx/>
                <a:uFillTx/>
              </a:defRPr>
            </a:lvl1pPr>
          </a:lstStyle>
          <a:p>
            <a:pPr lvl="0"/>
            <a:r>
              <a:rPr lang="en-US"/>
              <a:t>Presenter Job Title</a:t>
            </a:r>
          </a:p>
        </p:txBody>
      </p:sp>
      <p:pic>
        <p:nvPicPr>
          <p:cNvPr id="14" name="Picture 13">
            <a:extLst>
              <a:ext uri="{FF2B5EF4-FFF2-40B4-BE49-F238E27FC236}">
                <a16:creationId xmlns:a16="http://schemas.microsoft.com/office/drawing/2014/main" id="{9F8A691C-AE2E-4A94-8A5B-02540024B5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143227"/>
            <a:ext cx="1930400" cy="708485"/>
          </a:xfrm>
          <a:prstGeom prst="rect">
            <a:avLst/>
          </a:prstGeom>
        </p:spPr>
      </p:pic>
    </p:spTree>
    <p:extLst>
      <p:ext uri="{BB962C8B-B14F-4D97-AF65-F5344CB8AC3E}">
        <p14:creationId xmlns:p14="http://schemas.microsoft.com/office/powerpoint/2010/main" val="138048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83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842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90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104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825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149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51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25000"/>
          <a:stretch>
            <a:fillRect t="-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620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t="25000"/>
          <a:stretch>
            <a:fillRect t="-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029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5B1C83-59DA-45C6-9022-D30C3F98B5ED}"/>
              </a:ext>
            </a:extLst>
          </p:cNvPr>
          <p:cNvSpPr/>
          <p:nvPr/>
        </p:nvSpPr>
        <p:spPr>
          <a:xfrm>
            <a:off x="5092413" y="1947996"/>
            <a:ext cx="5125013"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4472C4">
                    <a:lumMod val="75000"/>
                  </a:srgbClr>
                </a:solidFill>
                <a:effectLst/>
                <a:uLnTx/>
                <a:uFillTx/>
                <a:latin typeface="Calibri" panose="020F0502020204030204"/>
                <a:ea typeface="+mn-ea"/>
                <a:cs typeface="+mn-cs"/>
              </a:rPr>
              <a:t>Desiree Gorman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Calibri" panose="020F0502020204030204"/>
                <a:ea typeface="+mn-ea"/>
                <a:cs typeface="+mn-cs"/>
              </a:rPr>
              <a:t>Director, Special Projects and Innovation, Workforce Development</a:t>
            </a:r>
          </a:p>
        </p:txBody>
      </p:sp>
      <p:pic>
        <p:nvPicPr>
          <p:cNvPr id="3074" name="Picture 2" descr="May be an image of 1 person, standing and outdoors">
            <a:extLst>
              <a:ext uri="{FF2B5EF4-FFF2-40B4-BE49-F238E27FC236}">
                <a16:creationId xmlns:a16="http://schemas.microsoft.com/office/drawing/2014/main" id="{0ACD6218-37CE-4980-A39E-58D97B1283D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47146" t="3499" r="14122" b="32649"/>
          <a:stretch/>
        </p:blipFill>
        <p:spPr bwMode="auto">
          <a:xfrm>
            <a:off x="1799493" y="1143000"/>
            <a:ext cx="2748217" cy="31593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5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2A58-3E95-4209-AC68-5BD7336C3F93}"/>
              </a:ext>
            </a:extLst>
          </p:cNvPr>
          <p:cNvSpPr>
            <a:spLocks noGrp="1"/>
          </p:cNvSpPr>
          <p:nvPr>
            <p:ph type="title"/>
          </p:nvPr>
        </p:nvSpPr>
        <p:spPr>
          <a:xfrm>
            <a:off x="372140" y="279818"/>
            <a:ext cx="7655441" cy="471365"/>
          </a:xfrm>
        </p:spPr>
        <p:txBody>
          <a:bodyPr>
            <a:noAutofit/>
          </a:bodyPr>
          <a:lstStyle/>
          <a:p>
            <a:pPr algn="r"/>
            <a:r>
              <a:rPr lang="en-US"/>
              <a:t>Capstone Focus</a:t>
            </a:r>
          </a:p>
        </p:txBody>
      </p:sp>
      <p:sp>
        <p:nvSpPr>
          <p:cNvPr id="3" name="Content Placeholder 2">
            <a:extLst>
              <a:ext uri="{FF2B5EF4-FFF2-40B4-BE49-F238E27FC236}">
                <a16:creationId xmlns:a16="http://schemas.microsoft.com/office/drawing/2014/main" id="{F312FC27-3147-4B75-825D-4D0A336B9B10}"/>
              </a:ext>
            </a:extLst>
          </p:cNvPr>
          <p:cNvSpPr>
            <a:spLocks noGrp="1"/>
          </p:cNvSpPr>
          <p:nvPr>
            <p:ph type="body" sz="quarter" idx="10"/>
          </p:nvPr>
        </p:nvSpPr>
        <p:spPr>
          <a:xfrm>
            <a:off x="590025" y="1408286"/>
            <a:ext cx="5950983" cy="4846674"/>
          </a:xfrm>
        </p:spPr>
        <p:txBody>
          <a:bodyPr>
            <a:normAutofit/>
          </a:bodyPr>
          <a:lstStyle/>
          <a:p>
            <a:pPr marL="0" indent="0" algn="ctr">
              <a:buNone/>
            </a:pPr>
            <a:r>
              <a:rPr lang="en-US" sz="2400" b="1">
                <a:solidFill>
                  <a:schemeClr val="tx1"/>
                </a:solidFill>
              </a:rPr>
              <a:t>Project Description: </a:t>
            </a:r>
          </a:p>
          <a:p>
            <a:pPr marL="0" indent="0" algn="ctr">
              <a:buNone/>
            </a:pPr>
            <a:r>
              <a:rPr lang="en-US" sz="2400" b="1">
                <a:solidFill>
                  <a:schemeClr val="tx1"/>
                </a:solidFill>
              </a:rPr>
              <a:t>TCC2Work – “Skills Guarantee”</a:t>
            </a:r>
          </a:p>
          <a:p>
            <a:pPr marL="0" indent="0">
              <a:buNone/>
            </a:pPr>
            <a:endParaRPr lang="en-US" sz="2400" b="1">
              <a:solidFill>
                <a:schemeClr val="tx1"/>
              </a:solidFill>
            </a:endParaRPr>
          </a:p>
          <a:p>
            <a:pPr marL="0" indent="0">
              <a:buNone/>
            </a:pPr>
            <a:r>
              <a:rPr lang="en-US" sz="2000">
                <a:solidFill>
                  <a:schemeClr val="tx1"/>
                </a:solidFill>
              </a:rPr>
              <a:t>Students currently enrolled in a Workforce Development CTC program will be matched with a corresponding department within the College to participate in </a:t>
            </a:r>
            <a:r>
              <a:rPr lang="en-US" sz="2000" b="1">
                <a:solidFill>
                  <a:schemeClr val="tx1"/>
                </a:solidFill>
              </a:rPr>
              <a:t>“Work Days” </a:t>
            </a:r>
            <a:r>
              <a:rPr lang="en-US" sz="2000">
                <a:solidFill>
                  <a:schemeClr val="tx1"/>
                </a:solidFill>
              </a:rPr>
              <a:t>on a set basis (weekly/bi-weekly, etc..) to gain hands-on experience, introduction to the labor force and job-related training.</a:t>
            </a:r>
          </a:p>
          <a:p>
            <a:pPr marL="0" indent="0">
              <a:buNone/>
            </a:pPr>
            <a:endParaRPr lang="en-US" sz="2400" b="1">
              <a:solidFill>
                <a:schemeClr val="tx1"/>
              </a:solidFill>
            </a:endParaRPr>
          </a:p>
        </p:txBody>
      </p:sp>
      <p:sp>
        <p:nvSpPr>
          <p:cNvPr id="4" name="Title 1">
            <a:extLst>
              <a:ext uri="{FF2B5EF4-FFF2-40B4-BE49-F238E27FC236}">
                <a16:creationId xmlns:a16="http://schemas.microsoft.com/office/drawing/2014/main" id="{FAF11073-6045-4E32-91E2-8276819515B6}"/>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a:ea typeface="+mj-ea"/>
                <a:cs typeface="+mj-cs"/>
              </a:rPr>
              <a:t>Capstone Overview</a:t>
            </a:r>
          </a:p>
        </p:txBody>
      </p:sp>
      <p:sp>
        <p:nvSpPr>
          <p:cNvPr id="5" name="TextBox 4">
            <a:extLst>
              <a:ext uri="{FF2B5EF4-FFF2-40B4-BE49-F238E27FC236}">
                <a16:creationId xmlns:a16="http://schemas.microsoft.com/office/drawing/2014/main" id="{92E45656-1E6D-4E25-A991-B37CCF72F7F6}"/>
              </a:ext>
            </a:extLst>
          </p:cNvPr>
          <p:cNvSpPr txBox="1"/>
          <p:nvPr/>
        </p:nvSpPr>
        <p:spPr>
          <a:xfrm>
            <a:off x="6602137" y="1624409"/>
            <a:ext cx="4999838" cy="3477875"/>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Rationale (the 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The concept is built similar to an </a:t>
            </a:r>
            <a:r>
              <a:rPr kumimoji="0" lang="en-US" sz="2000" b="1" i="0" u="none" strike="noStrike" kern="1200" cap="none" spc="0" normalizeH="0" baseline="0" noProof="0">
                <a:ln>
                  <a:noFill/>
                </a:ln>
                <a:solidFill>
                  <a:prstClr val="black"/>
                </a:solidFill>
                <a:effectLst/>
                <a:uLnTx/>
                <a:uFillTx/>
                <a:latin typeface="Calibri"/>
                <a:ea typeface="+mn-ea"/>
                <a:cs typeface="+mn-cs"/>
              </a:rPr>
              <a:t>On-The-Job Training program; </a:t>
            </a:r>
            <a:r>
              <a:rPr kumimoji="0" lang="en-US" sz="2000" b="0" i="0" u="none" strike="noStrike" kern="1200" cap="none" spc="0" normalizeH="0" baseline="0" noProof="0">
                <a:ln>
                  <a:noFill/>
                </a:ln>
                <a:solidFill>
                  <a:prstClr val="black"/>
                </a:solidFill>
                <a:effectLst/>
                <a:uLnTx/>
                <a:uFillTx/>
                <a:latin typeface="Calibri"/>
                <a:ea typeface="+mn-ea"/>
                <a:cs typeface="+mn-cs"/>
              </a:rPr>
              <a:t>however, the distinction in the program is that </a:t>
            </a:r>
            <a:r>
              <a:rPr kumimoji="0" lang="en-US" sz="2000" b="1" i="0" u="none" strike="noStrike" kern="1200" cap="none" spc="0" normalizeH="0" baseline="0" noProof="0">
                <a:ln>
                  <a:noFill/>
                </a:ln>
                <a:solidFill>
                  <a:prstClr val="black"/>
                </a:solidFill>
                <a:effectLst/>
                <a:uLnTx/>
                <a:uFillTx/>
                <a:latin typeface="Calibri"/>
                <a:ea typeface="+mn-ea"/>
                <a:cs typeface="+mn-cs"/>
              </a:rPr>
              <a:t>“work” is embedded at the onset </a:t>
            </a:r>
            <a:r>
              <a:rPr kumimoji="0" lang="en-US" sz="2000" b="0" i="0" u="none" strike="noStrike" kern="1200" cap="none" spc="0" normalizeH="0" baseline="0" noProof="0">
                <a:ln>
                  <a:noFill/>
                </a:ln>
                <a:solidFill>
                  <a:prstClr val="black"/>
                </a:solidFill>
                <a:effectLst/>
                <a:uLnTx/>
                <a:uFillTx/>
                <a:latin typeface="Calibri"/>
                <a:ea typeface="+mn-ea"/>
                <a:cs typeface="+mn-cs"/>
              </a:rPr>
              <a:t>which will provide our students with a competitive edge when seeking employment. It affords TCC the opportunity to assume an active role in providing</a:t>
            </a:r>
            <a:r>
              <a:rPr kumimoji="0" lang="en-US" sz="2000" b="1" i="0" u="none" strike="noStrike" kern="1200" cap="none" spc="0" normalizeH="0" baseline="0" noProof="0">
                <a:ln>
                  <a:noFill/>
                </a:ln>
                <a:solidFill>
                  <a:prstClr val="black"/>
                </a:solidFill>
                <a:effectLst/>
                <a:uLnTx/>
                <a:uFillTx/>
                <a:latin typeface="Calibri"/>
                <a:ea typeface="+mn-ea"/>
                <a:cs typeface="+mn-cs"/>
              </a:rPr>
              <a:t> “real world” </a:t>
            </a:r>
            <a:r>
              <a:rPr kumimoji="0" lang="en-US" sz="2000" b="0" i="0" u="none" strike="noStrike" kern="1200" cap="none" spc="0" normalizeH="0" baseline="0" noProof="0">
                <a:ln>
                  <a:noFill/>
                </a:ln>
                <a:solidFill>
                  <a:prstClr val="black"/>
                </a:solidFill>
                <a:effectLst/>
                <a:uLnTx/>
                <a:uFillTx/>
                <a:latin typeface="Calibri"/>
                <a:ea typeface="+mn-ea"/>
                <a:cs typeface="+mn-cs"/>
              </a:rPr>
              <a:t>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757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C4B5-E9D2-4088-9973-BC06CC7E2112}"/>
              </a:ext>
            </a:extLst>
          </p:cNvPr>
          <p:cNvSpPr>
            <a:spLocks noGrp="1"/>
          </p:cNvSpPr>
          <p:nvPr>
            <p:ph type="title"/>
          </p:nvPr>
        </p:nvSpPr>
        <p:spPr>
          <a:xfrm>
            <a:off x="214668" y="1401712"/>
            <a:ext cx="11652211" cy="3312528"/>
          </a:xfrm>
        </p:spPr>
        <p:txBody>
          <a:bodyPr>
            <a:normAutofit fontScale="90000"/>
          </a:bodyPr>
          <a:lstStyle/>
          <a:p>
            <a:pPr algn="l"/>
            <a:r>
              <a:rPr lang="en-US" b="1"/>
              <a:t>Pending! The program kicked off this week with our first student participant in Information Technology.</a:t>
            </a:r>
            <a:br>
              <a:rPr lang="en-US" b="1"/>
            </a:br>
            <a:br>
              <a:rPr lang="en-US" b="1"/>
            </a:br>
            <a:br>
              <a:rPr lang="en-US" b="1"/>
            </a:br>
            <a:r>
              <a:rPr lang="en-US" b="1"/>
              <a:t>The goal will be to provide staffing support in the areas identified while also addressing the hard and soft skills being requested by local employers.</a:t>
            </a:r>
            <a:br>
              <a:rPr lang="en-US"/>
            </a:br>
            <a:endParaRPr lang="en-US" sz="3600"/>
          </a:p>
        </p:txBody>
      </p:sp>
      <p:sp>
        <p:nvSpPr>
          <p:cNvPr id="5" name="Title 1">
            <a:extLst>
              <a:ext uri="{FF2B5EF4-FFF2-40B4-BE49-F238E27FC236}">
                <a16:creationId xmlns:a16="http://schemas.microsoft.com/office/drawing/2014/main" id="{0D10B367-254F-4559-A8A3-75565A75037B}"/>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a:ea typeface="+mj-ea"/>
                <a:cs typeface="+mj-cs"/>
              </a:rPr>
              <a:t>Capstone Results</a:t>
            </a:r>
          </a:p>
        </p:txBody>
      </p:sp>
    </p:spTree>
    <p:extLst>
      <p:ext uri="{BB962C8B-B14F-4D97-AF65-F5344CB8AC3E}">
        <p14:creationId xmlns:p14="http://schemas.microsoft.com/office/powerpoint/2010/main" val="238517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47AF-75E7-4A90-8A9A-902A5F65BC9A}"/>
              </a:ext>
            </a:extLst>
          </p:cNvPr>
          <p:cNvSpPr>
            <a:spLocks noGrp="1"/>
          </p:cNvSpPr>
          <p:nvPr>
            <p:ph type="title"/>
          </p:nvPr>
        </p:nvSpPr>
        <p:spPr/>
        <p:txBody>
          <a:bodyPr>
            <a:normAutofit fontScale="90000"/>
          </a:bodyPr>
          <a:lstStyle/>
          <a:p>
            <a:r>
              <a:rPr lang="en-US"/>
              <a:t>SUGGESTIONS FOR FURTHER RESEARCH</a:t>
            </a:r>
          </a:p>
        </p:txBody>
      </p:sp>
      <p:sp>
        <p:nvSpPr>
          <p:cNvPr id="3" name="Text Placeholder 2">
            <a:extLst>
              <a:ext uri="{FF2B5EF4-FFF2-40B4-BE49-F238E27FC236}">
                <a16:creationId xmlns:a16="http://schemas.microsoft.com/office/drawing/2014/main" id="{5714188C-50CB-4E31-BA46-EAD07726A905}"/>
              </a:ext>
            </a:extLst>
          </p:cNvPr>
          <p:cNvSpPr>
            <a:spLocks noGrp="1"/>
          </p:cNvSpPr>
          <p:nvPr>
            <p:ph type="body" sz="quarter" idx="10"/>
          </p:nvPr>
        </p:nvSpPr>
        <p:spPr>
          <a:xfrm>
            <a:off x="504302" y="1417375"/>
            <a:ext cx="11616577" cy="2423105"/>
          </a:xfrm>
        </p:spPr>
        <p:txBody>
          <a:bodyPr anchor="t">
            <a:normAutofit/>
          </a:bodyPr>
          <a:lstStyle/>
          <a:p>
            <a:pPr marL="0" indent="0">
              <a:buNone/>
            </a:pPr>
            <a:r>
              <a:rPr lang="en-US" sz="2800">
                <a:solidFill>
                  <a:schemeClr val="tx1"/>
                </a:solidFill>
              </a:rPr>
              <a:t>Do students who are exposed to real world skill building opportunities throughout their training experience </a:t>
            </a:r>
            <a:r>
              <a:rPr lang="en-US" sz="2800" b="1">
                <a:solidFill>
                  <a:schemeClr val="tx1"/>
                </a:solidFill>
              </a:rPr>
              <a:t>achieve a greater success rate</a:t>
            </a:r>
            <a:r>
              <a:rPr lang="en-US" sz="2800">
                <a:solidFill>
                  <a:schemeClr val="tx1"/>
                </a:solidFill>
              </a:rPr>
              <a:t> in gaining and maintaining employment after completion?</a:t>
            </a:r>
          </a:p>
          <a:p>
            <a:pPr marL="0" indent="0">
              <a:buNone/>
            </a:pPr>
            <a:endParaRPr lang="en-US">
              <a:solidFill>
                <a:schemeClr val="tx1"/>
              </a:solidFill>
            </a:endParaRPr>
          </a:p>
        </p:txBody>
      </p:sp>
      <p:sp>
        <p:nvSpPr>
          <p:cNvPr id="4" name="Title 1">
            <a:extLst>
              <a:ext uri="{FF2B5EF4-FFF2-40B4-BE49-F238E27FC236}">
                <a16:creationId xmlns:a16="http://schemas.microsoft.com/office/drawing/2014/main" id="{0BE20621-1C0A-4C13-AC38-35359B4752F0}"/>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a:ea typeface="+mj-ea"/>
                <a:cs typeface="+mj-cs"/>
              </a:rPr>
              <a:t>Suggestions for Further Research</a:t>
            </a:r>
          </a:p>
        </p:txBody>
      </p:sp>
      <p:sp>
        <p:nvSpPr>
          <p:cNvPr id="5" name="Rectangle 4">
            <a:extLst>
              <a:ext uri="{FF2B5EF4-FFF2-40B4-BE49-F238E27FC236}">
                <a16:creationId xmlns:a16="http://schemas.microsoft.com/office/drawing/2014/main" id="{72BC7E0E-761C-4AE1-9BE4-6C5404971E28}"/>
              </a:ext>
            </a:extLst>
          </p:cNvPr>
          <p:cNvSpPr/>
          <p:nvPr/>
        </p:nvSpPr>
        <p:spPr>
          <a:xfrm>
            <a:off x="3139009" y="3064847"/>
            <a:ext cx="609600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Graduates will be provided a </a:t>
            </a:r>
            <a:r>
              <a:rPr kumimoji="0" lang="en-US" sz="2400" b="1" i="0" u="none" strike="noStrike" kern="1200" cap="none" spc="0" normalizeH="0" baseline="0" noProof="0">
                <a:ln>
                  <a:noFill/>
                </a:ln>
                <a:solidFill>
                  <a:prstClr val="black"/>
                </a:solidFill>
                <a:effectLst/>
                <a:uLnTx/>
                <a:uFillTx/>
                <a:latin typeface="Calibri"/>
                <a:ea typeface="+mn-ea"/>
                <a:cs typeface="+mn-cs"/>
              </a:rPr>
              <a:t>skills guarantee letter </a:t>
            </a:r>
            <a:r>
              <a:rPr kumimoji="0" lang="en-US" sz="2400" b="0" i="0" u="none" strike="noStrike" kern="1200" cap="none" spc="0" normalizeH="0" baseline="0" noProof="0">
                <a:ln>
                  <a:noFill/>
                </a:ln>
                <a:solidFill>
                  <a:prstClr val="black"/>
                </a:solidFill>
                <a:effectLst/>
                <a:uLnTx/>
                <a:uFillTx/>
                <a:latin typeface="Calibri"/>
                <a:ea typeface="+mn-ea"/>
                <a:cs typeface="+mn-cs"/>
              </a:rPr>
              <a:t>to put in their portfolio to prospective employers. A sample group of graduate employers will be surveyed at the 30/90/180 market to determine if the skills they did learn has adequately prepared them for the job.</a:t>
            </a:r>
          </a:p>
        </p:txBody>
      </p:sp>
      <p:sp>
        <p:nvSpPr>
          <p:cNvPr id="6" name="Arrow: Right 5">
            <a:extLst>
              <a:ext uri="{FF2B5EF4-FFF2-40B4-BE49-F238E27FC236}">
                <a16:creationId xmlns:a16="http://schemas.microsoft.com/office/drawing/2014/main" id="{87EAE2DC-A3DE-4801-939C-B311C08A428B}"/>
              </a:ext>
            </a:extLst>
          </p:cNvPr>
          <p:cNvSpPr/>
          <p:nvPr/>
        </p:nvSpPr>
        <p:spPr>
          <a:xfrm>
            <a:off x="1461417" y="3364832"/>
            <a:ext cx="1366654" cy="1109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265884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Widescreen</PresentationFormat>
  <Paragraphs>17</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Aptos</vt:lpstr>
      <vt:lpstr>Arial</vt:lpstr>
      <vt:lpstr>Calibri</vt:lpstr>
      <vt:lpstr>Courier New</vt:lpstr>
      <vt:lpstr>1_Office Theme</vt:lpstr>
      <vt:lpstr>3_Office Theme</vt:lpstr>
      <vt:lpstr>PowerPoint Presentation</vt:lpstr>
      <vt:lpstr>Capstone Focus</vt:lpstr>
      <vt:lpstr>Pending! The program kicked off this week with our first student participant in Information Technology.   The goal will be to provide staffing support in the areas identified while also addressing the hard and soft skills being requested by local employers. </vt:lpstr>
      <vt:lpstr>SUGGESTIONS FOR FURTHER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Bradbury</dc:creator>
  <cp:lastModifiedBy>Caitlin Bradbury</cp:lastModifiedBy>
  <cp:revision>1</cp:revision>
  <dcterms:created xsi:type="dcterms:W3CDTF">2024-06-11T01:08:55Z</dcterms:created>
  <dcterms:modified xsi:type="dcterms:W3CDTF">2024-06-11T01:09:50Z</dcterms:modified>
</cp:coreProperties>
</file>