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3"/>
  </p:sldMasterIdLst>
  <p:notesMasterIdLst>
    <p:notesMasterId r:id="rId7"/>
  </p:notesMasterIdLst>
  <p:sldIdLst>
    <p:sldId id="3392" r:id="rId4"/>
    <p:sldId id="3572" r:id="rId5"/>
    <p:sldId id="357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>
        <p:scale>
          <a:sx n="90" d="100"/>
          <a:sy n="90" d="100"/>
        </p:scale>
        <p:origin x="-6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E6D3-DB67-4EE7-BD49-4BE37A4BA9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1D1F-829D-42EB-80ED-BE92D5CD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21976-C379-4601-A305-93CBF79C4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6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square with a letter s&#10;&#10;Description automatically generated">
            <a:extLst>
              <a:ext uri="{FF2B5EF4-FFF2-40B4-BE49-F238E27FC236}">
                <a16:creationId xmlns:a16="http://schemas.microsoft.com/office/drawing/2014/main" id="{E4C2DF4F-6C9B-F810-F4B6-8120B8E94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72" y="-7305"/>
            <a:ext cx="9174544" cy="3051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789" y="3057576"/>
            <a:ext cx="8260422" cy="21494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789" y="5316810"/>
            <a:ext cx="6644811" cy="91773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blue sign with white text&#10;&#10;Description automatically generated">
            <a:extLst>
              <a:ext uri="{FF2B5EF4-FFF2-40B4-BE49-F238E27FC236}">
                <a16:creationId xmlns:a16="http://schemas.microsoft.com/office/drawing/2014/main" id="{74E0BF40-E567-8D83-B0DF-005B087B0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6084" y="5316811"/>
            <a:ext cx="2007916" cy="12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le&#10;&#10;Description automatically generated">
            <a:extLst>
              <a:ext uri="{FF2B5EF4-FFF2-40B4-BE49-F238E27FC236}">
                <a16:creationId xmlns:a16="http://schemas.microsoft.com/office/drawing/2014/main" id="{5F77E534-D3B4-3332-D93C-68B6763EB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642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rectangle&#10;&#10;Description automatically generated">
            <a:extLst>
              <a:ext uri="{FF2B5EF4-FFF2-40B4-BE49-F238E27FC236}">
                <a16:creationId xmlns:a16="http://schemas.microsoft.com/office/drawing/2014/main" id="{C99BB907-D070-6E0D-5C84-16804F5A2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6530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971025FA-1A1A-B0A1-449F-0F6F5B3E7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933" y="-12700"/>
            <a:ext cx="9177867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554805"/>
            <a:ext cx="6102849" cy="4007672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4589464"/>
            <a:ext cx="61028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53D50D81-92DC-C307-401F-999782821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478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789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568" y="1825625"/>
            <a:ext cx="4036781" cy="3855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12EEF242-896F-FC10-3B20-3547E6888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8" y="301626"/>
            <a:ext cx="524781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789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7700" y="168592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7700" y="2509838"/>
            <a:ext cx="3887391" cy="3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4DE137F5-1BBC-4123-EA48-4AB4D1CBB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732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a screw and a screw&#10;&#10;Description automatically generated">
            <a:extLst>
              <a:ext uri="{FF2B5EF4-FFF2-40B4-BE49-F238E27FC236}">
                <a16:creationId xmlns:a16="http://schemas.microsoft.com/office/drawing/2014/main" id="{CD78BD2B-93B6-A54E-A5E7-E4455D42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66" y="-6350"/>
            <a:ext cx="9160933" cy="6870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grey text&#10;&#10;Description automatically generated with medium confidence">
            <a:extLst>
              <a:ext uri="{FF2B5EF4-FFF2-40B4-BE49-F238E27FC236}">
                <a16:creationId xmlns:a16="http://schemas.microsoft.com/office/drawing/2014/main" id="{829A33AD-D3AA-9941-D5AD-6D12FB07F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rectangle with a screw in it&#10;&#10;Description automatically generated">
            <a:extLst>
              <a:ext uri="{FF2B5EF4-FFF2-40B4-BE49-F238E27FC236}">
                <a16:creationId xmlns:a16="http://schemas.microsoft.com/office/drawing/2014/main" id="{41E9F9CF-E8D3-B4B4-AF61-90D21722E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8073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825625"/>
            <a:ext cx="80735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-930"/>
            <a:ext cx="2057400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FD562-637A-C340-8F81-CB333C5CBD43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89" y="6543019"/>
            <a:ext cx="6950269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2057" y="6538913"/>
            <a:ext cx="1751943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8829F2ED-AB32-3076-91E4-C097E8D30F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36084" y="5716332"/>
            <a:ext cx="2007916" cy="8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3" r:id="rId8"/>
    <p:sldLayoutId id="2147483674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bert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30DF5-152F-6829-7BF6-C008DBFE0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4BB871-FC16-9717-A0F4-E6015E2BDB57}"/>
              </a:ext>
            </a:extLst>
          </p:cNvPr>
          <p:cNvSpPr/>
          <p:nvPr/>
        </p:nvSpPr>
        <p:spPr>
          <a:xfrm>
            <a:off x="3436228" y="3328055"/>
            <a:ext cx="5348957" cy="7418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b="1" dirty="0">
                <a:solidFill>
                  <a:srgbClr val="003366"/>
                </a:solidFill>
                <a:latin typeface="Barlow" pitchFamily="2" charset="77"/>
              </a:rPr>
              <a:t>Caitlin Bradbury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dirty="0">
                <a:solidFill>
                  <a:srgbClr val="003366"/>
                </a:solidFill>
                <a:latin typeface="Barlow" pitchFamily="2" charset="77"/>
              </a:rPr>
              <a:t>Digital Communications Specialist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7BE5E97D-1303-6F41-7D17-89549D8FA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2" b="34052"/>
          <a:stretch/>
        </p:blipFill>
        <p:spPr>
          <a:xfrm>
            <a:off x="6423827" y="976044"/>
            <a:ext cx="2166093" cy="741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057376-6010-BD77-8079-CD92F4EBCA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78" t="3543" r="7109" b="22549"/>
          <a:stretch/>
        </p:blipFill>
        <p:spPr>
          <a:xfrm>
            <a:off x="992605" y="2505576"/>
            <a:ext cx="2130305" cy="259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8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5A06-2A39-554E-4DEF-28A6A561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8" y="994019"/>
            <a:ext cx="7172827" cy="994172"/>
          </a:xfrm>
        </p:spPr>
        <p:txBody>
          <a:bodyPr/>
          <a:lstStyle/>
          <a:p>
            <a:r>
              <a:rPr lang="en-US" dirty="0">
                <a:latin typeface="Albert Sans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Capstone Project </a:t>
            </a:r>
          </a:p>
        </p:txBody>
      </p:sp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98B8918F-AF39-4DD3-947C-913EB1E0C6CA}"/>
              </a:ext>
            </a:extLst>
          </p:cNvPr>
          <p:cNvGraphicFramePr>
            <a:graphicFrameLocks noGrp="1"/>
          </p:cNvGraphicFramePr>
          <p:nvPr/>
        </p:nvGraphicFramePr>
        <p:xfrm>
          <a:off x="798942" y="2523919"/>
          <a:ext cx="3020584" cy="275458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20584">
                  <a:extLst>
                    <a:ext uri="{9D8B030D-6E8A-4147-A177-3AD203B41FA5}">
                      <a16:colId xmlns:a16="http://schemas.microsoft.com/office/drawing/2014/main" val="4292500803"/>
                    </a:ext>
                  </a:extLst>
                </a:gridCol>
              </a:tblGrid>
              <a:tr h="8399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bert Sans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5122921"/>
                  </a:ext>
                </a:extLst>
              </a:tr>
              <a:tr h="19145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Barlow SemiBold" panose="00000700000000000000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Barlow SemiBold" panose="00000700000000000000" pitchFamily="2" charset="0"/>
                          <a:ea typeface="+mn-ea"/>
                          <a:cs typeface="+mn-cs"/>
                        </a:rPr>
                        <a:t>Do Students Know How to Apply?</a:t>
                      </a: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948192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DB27DFD-2900-773A-2E40-BC1AEE2AF134}"/>
              </a:ext>
            </a:extLst>
          </p:cNvPr>
          <p:cNvSpPr/>
          <p:nvPr/>
        </p:nvSpPr>
        <p:spPr>
          <a:xfrm>
            <a:off x="6515100" y="4755467"/>
            <a:ext cx="2628900" cy="124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Aptos" panose="0211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EFB5D-A4DF-E3DC-1395-D1ACE532C63E}"/>
              </a:ext>
            </a:extLst>
          </p:cNvPr>
          <p:cNvSpPr txBox="1"/>
          <p:nvPr/>
        </p:nvSpPr>
        <p:spPr>
          <a:xfrm>
            <a:off x="4572001" y="2458506"/>
            <a:ext cx="405167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5196">
                    <a:lumMod val="50000"/>
                  </a:srgbClr>
                </a:solidFill>
              </a:rPr>
              <a:t>Rationale: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196">
                    <a:lumMod val="50000"/>
                  </a:srgbClr>
                </a:solidFill>
              </a:rPr>
              <a:t>Students don’t know ______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196">
                    <a:lumMod val="50000"/>
                  </a:srgbClr>
                </a:solidFill>
              </a:rPr>
              <a:t>Finding the page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196">
                    <a:lumMod val="50000"/>
                  </a:srgbClr>
                </a:solidFill>
              </a:rPr>
              <a:t>Reading the page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srgbClr val="005196">
                  <a:lumMod val="50000"/>
                </a:srgbClr>
              </a:solidFill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srgbClr val="005196">
                  <a:lumMod val="50000"/>
                </a:srgbClr>
              </a:solidFill>
            </a:endParaRPr>
          </a:p>
          <a:p>
            <a:pPr defTabSz="685800">
              <a:defRPr/>
            </a:pPr>
            <a:r>
              <a:rPr lang="en-US" sz="2400" b="1" dirty="0">
                <a:solidFill>
                  <a:srgbClr val="005196">
                    <a:lumMod val="50000"/>
                  </a:srgbClr>
                </a:solidFill>
              </a:rPr>
              <a:t>Process: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196">
                    <a:lumMod val="50000"/>
                  </a:srgbClr>
                </a:solidFill>
              </a:rPr>
              <a:t>What were we doing?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196">
                    <a:lumMod val="50000"/>
                  </a:srgbClr>
                </a:solidFill>
              </a:rPr>
              <a:t>What are other colleges doing?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196">
                    <a:lumMod val="50000"/>
                  </a:srgbClr>
                </a:solidFill>
              </a:rPr>
              <a:t>Who can help?</a:t>
            </a:r>
            <a:endParaRPr lang="en-US" sz="1350" dirty="0">
              <a:solidFill>
                <a:srgbClr val="0051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9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73B80-ABA3-4F80-85DD-6CF1DFC85941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23">
              <a:defRPr/>
            </a:pPr>
            <a:r>
              <a:rPr lang="en-US" sz="3000" b="1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3300" b="1" dirty="0">
                <a:solidFill>
                  <a:prstClr val="white"/>
                </a:solidFill>
                <a:latin typeface="Albert Sans ExtraBold" pitchFamily="2" charset="0"/>
              </a:rPr>
              <a:t>Capstone</a:t>
            </a:r>
            <a:r>
              <a:rPr lang="en-US" sz="3600" b="1" dirty="0">
                <a:solidFill>
                  <a:prstClr val="white"/>
                </a:solidFill>
                <a:latin typeface="Albert Sans ExtraBold" pitchFamily="2" charset="0"/>
              </a:rPr>
              <a:t>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01948-C7B1-A8FE-3773-FBD2DBD26D43}"/>
              </a:ext>
            </a:extLst>
          </p:cNvPr>
          <p:cNvSpPr txBox="1"/>
          <p:nvPr/>
        </p:nvSpPr>
        <p:spPr>
          <a:xfrm>
            <a:off x="249374" y="1824715"/>
            <a:ext cx="3697216" cy="360098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5196">
                    <a:lumMod val="50000"/>
                  </a:srgbClr>
                </a:solidFill>
                <a:latin typeface="Barlow SemiBold" panose="00000700000000000000" pitchFamily="2" charset="0"/>
              </a:rPr>
              <a:t>Results: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196">
                    <a:lumMod val="50000"/>
                  </a:srgbClr>
                </a:solidFill>
                <a:latin typeface="Barlow" panose="00000500000000000000" pitchFamily="2" charset="0"/>
              </a:rPr>
              <a:t>1 Page - 1 Click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196">
                    <a:lumMod val="50000"/>
                  </a:srgbClr>
                </a:solidFill>
                <a:latin typeface="Barlow"/>
              </a:rPr>
              <a:t>7</a:t>
            </a:r>
            <a:r>
              <a:rPr lang="en-US" baseline="30000" dirty="0">
                <a:solidFill>
                  <a:srgbClr val="005196">
                    <a:lumMod val="50000"/>
                  </a:srgbClr>
                </a:solidFill>
                <a:latin typeface="Barlow"/>
              </a:rPr>
              <a:t>th</a:t>
            </a:r>
            <a:r>
              <a:rPr lang="en-US" dirty="0">
                <a:solidFill>
                  <a:srgbClr val="005196">
                    <a:lumMod val="50000"/>
                  </a:srgbClr>
                </a:solidFill>
                <a:latin typeface="Barlow"/>
              </a:rPr>
              <a:t> Grade reading level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196">
                    <a:lumMod val="50000"/>
                  </a:srgbClr>
                </a:solidFill>
                <a:latin typeface="Barlow" panose="00000500000000000000" pitchFamily="2" charset="0"/>
              </a:rPr>
              <a:t>9 Steps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r>
              <a:rPr lang="en-US" sz="2400" b="1" dirty="0">
                <a:solidFill>
                  <a:srgbClr val="005196">
                    <a:lumMod val="50000"/>
                  </a:srgbClr>
                </a:solidFill>
                <a:latin typeface="Barlow SemiBold" panose="00000700000000000000" pitchFamily="2" charset="0"/>
              </a:rPr>
              <a:t>Future Recommendations: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196">
                    <a:lumMod val="50000"/>
                  </a:srgbClr>
                </a:solidFill>
                <a:latin typeface="Barlow"/>
              </a:rPr>
              <a:t>Monitor student response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5196">
                    <a:lumMod val="50000"/>
                  </a:srgbClr>
                </a:solidFill>
                <a:latin typeface="Barlow"/>
              </a:rPr>
              <a:t>Continue addressing pain points</a:t>
            </a:r>
          </a:p>
          <a:p>
            <a:pPr defTabSz="685800">
              <a:defRPr/>
            </a:pPr>
            <a:endParaRPr lang="en-US" sz="1350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1350" dirty="0">
              <a:solidFill>
                <a:srgbClr val="005196"/>
              </a:solidFill>
              <a:latin typeface="Aptos" panose="02110004020202020204"/>
            </a:endParaRPr>
          </a:p>
        </p:txBody>
      </p:sp>
      <p:pic>
        <p:nvPicPr>
          <p:cNvPr id="5" name="Picture 4" descr="A screenshot of a web page">
            <a:extLst>
              <a:ext uri="{FF2B5EF4-FFF2-40B4-BE49-F238E27FC236}">
                <a16:creationId xmlns:a16="http://schemas.microsoft.com/office/drawing/2014/main" id="{4543F0BC-3229-B22C-1C58-D31CA3F84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43" y="1536587"/>
            <a:ext cx="5197663" cy="446171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467AD7-DA5A-F715-B27B-76C3103DCB73}"/>
              </a:ext>
            </a:extLst>
          </p:cNvPr>
          <p:cNvSpPr/>
          <p:nvPr/>
        </p:nvSpPr>
        <p:spPr>
          <a:xfrm>
            <a:off x="5172833" y="1019810"/>
            <a:ext cx="2494802" cy="360680"/>
          </a:xfrm>
          <a:prstGeom prst="roundRect">
            <a:avLst/>
          </a:prstGeom>
          <a:solidFill>
            <a:srgbClr val="E5B6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srgbClr val="003366">
                    <a:lumMod val="50000"/>
                  </a:srgbClr>
                </a:solidFill>
                <a:latin typeface="Barlow SemiBold" panose="00000700000000000000" pitchFamily="2" charset="0"/>
              </a:rPr>
              <a:t>www.tsc.fl.edu/apply</a:t>
            </a:r>
          </a:p>
        </p:txBody>
      </p:sp>
    </p:spTree>
    <p:extLst>
      <p:ext uri="{BB962C8B-B14F-4D97-AF65-F5344CB8AC3E}">
        <p14:creationId xmlns:p14="http://schemas.microsoft.com/office/powerpoint/2010/main" val="111854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SC Theme Colors">
      <a:dk1>
        <a:srgbClr val="005196"/>
      </a:dk1>
      <a:lt1>
        <a:srgbClr val="FFFFFF"/>
      </a:lt1>
      <a:dk2>
        <a:srgbClr val="003366"/>
      </a:dk2>
      <a:lt2>
        <a:srgbClr val="E5B611"/>
      </a:lt2>
      <a:accent1>
        <a:srgbClr val="659CD3"/>
      </a:accent1>
      <a:accent2>
        <a:srgbClr val="ED7D31"/>
      </a:accent2>
      <a:accent3>
        <a:srgbClr val="D1D3D3"/>
      </a:accent3>
      <a:accent4>
        <a:srgbClr val="B3900B"/>
      </a:accent4>
      <a:accent5>
        <a:srgbClr val="CE1264"/>
      </a:accent5>
      <a:accent6>
        <a:srgbClr val="B2D234"/>
      </a:accent6>
      <a:hlink>
        <a:srgbClr val="54B6E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C 4x3 PowerPoint " id="{16702479-412B-8540-AF00-32AA140EA53A}" vid="{8977445C-BC82-4641-93DD-A58EF90FC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61E3C42243B46AA07A3A133ACD3EF" ma:contentTypeVersion="33" ma:contentTypeDescription="Create a new document." ma:contentTypeScope="" ma:versionID="fb5d5c9e8238e603f3a454f78d55f545">
  <xsd:schema xmlns:xsd="http://www.w3.org/2001/XMLSchema" xmlns:xs="http://www.w3.org/2001/XMLSchema" xmlns:p="http://schemas.microsoft.com/office/2006/metadata/properties" xmlns:ns1="http://schemas.microsoft.com/sharepoint/v3" xmlns:ns2="3b8bd7dc-5653-4dde-88f4-d69da9339f69" xmlns:ns3="b5034906-7a55-4d48-9ff4-ee9df9b5747a" targetNamespace="http://schemas.microsoft.com/office/2006/metadata/properties" ma:root="true" ma:fieldsID="a8145736466b6f7746c40ba6603b5af2" ns1:_="" ns2:_="" ns3:_="">
    <xsd:import namespace="http://schemas.microsoft.com/sharepoint/v3"/>
    <xsd:import namespace="3b8bd7dc-5653-4dde-88f4-d69da9339f69"/>
    <xsd:import namespace="b5034906-7a55-4d48-9ff4-ee9df9b5747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bd7dc-5653-4dde-88f4-d69da9339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e242e52-ccba-4062-bb1a-6203fba2962b}" ma:internalName="TaxCatchAll" ma:showField="CatchAllData" ma:web="3b8bd7dc-5653-4dde-88f4-d69da9339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34906-7a55-4d48-9ff4-ee9df9b57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bdd1448-4ee3-42d8-a517-16d509c62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Item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AB31D4-2849-4E34-913F-C5E4BE206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b8bd7dc-5653-4dde-88f4-d69da9339f69"/>
    <ds:schemaRef ds:uri="b5034906-7a55-4d48-9ff4-ee9df9b57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4EA06A-4561-43B0-8667-815B1CFDCD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TSC 4x3 PowerPoint Template (2)</Template>
  <TotalTime>8</TotalTime>
  <Words>81</Words>
  <Application>Microsoft Office PowerPoint</Application>
  <PresentationFormat>On-screen Show (4:3)</PresentationFormat>
  <Paragraphs>29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Albert Sans</vt:lpstr>
      <vt:lpstr>Albert Sans Black</vt:lpstr>
      <vt:lpstr>Albert Sans ExtraBold</vt:lpstr>
      <vt:lpstr>Aptos</vt:lpstr>
      <vt:lpstr>Arial</vt:lpstr>
      <vt:lpstr>Barlow</vt:lpstr>
      <vt:lpstr>Barlow SemiBold</vt:lpstr>
      <vt:lpstr>Calibri</vt:lpstr>
      <vt:lpstr>Office Theme</vt:lpstr>
      <vt:lpstr>PowerPoint Presentation</vt:lpstr>
      <vt:lpstr>Capstone Project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4</cp:revision>
  <dcterms:created xsi:type="dcterms:W3CDTF">2025-11-18T19:20:13Z</dcterms:created>
  <dcterms:modified xsi:type="dcterms:W3CDTF">2025-11-18T19:28:19Z</dcterms:modified>
</cp:coreProperties>
</file>