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3"/>
  </p:sldMasterIdLst>
  <p:notesMasterIdLst>
    <p:notesMasterId r:id="rId8"/>
  </p:notesMasterIdLst>
  <p:sldIdLst>
    <p:sldId id="3414" r:id="rId4"/>
    <p:sldId id="3546" r:id="rId5"/>
    <p:sldId id="3547" r:id="rId6"/>
    <p:sldId id="354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p:scale>
          <a:sx n="107" d="100"/>
          <a:sy n="107" d="100"/>
        </p:scale>
        <p:origin x="8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Food Insecurity and Mitigation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Important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32304 Food Insecurity</c:v>
                </c:pt>
                <c:pt idx="1">
                  <c:v>Mitigating Food Deserts</c:v>
                </c:pt>
              </c:strCache>
              <c:extLst/>
            </c:strRef>
          </c:cat>
          <c:val>
            <c:numRef>
              <c:f>Sheet1!$B$2:$B$5</c:f>
              <c:numCache>
                <c:formatCode>General</c:formatCode>
                <c:ptCount val="2"/>
                <c:pt idx="0">
                  <c:v>40.479999999999997</c:v>
                </c:pt>
                <c:pt idx="1">
                  <c:v>85.37</c:v>
                </c:pt>
              </c:numCache>
              <c:extLst/>
            </c:numRef>
          </c:val>
          <c:extLst>
            <c:ext xmlns:c16="http://schemas.microsoft.com/office/drawing/2014/chart" uri="{C3380CC4-5D6E-409C-BE32-E72D297353CC}">
              <c16:uniqueId val="{00000000-5FA7-43E8-8E2B-7AB26381F0D3}"/>
            </c:ext>
          </c:extLst>
        </c:ser>
        <c:ser>
          <c:idx val="1"/>
          <c:order val="1"/>
          <c:tx>
            <c:strRef>
              <c:f>Sheet1!$C$1</c:f>
              <c:strCache>
                <c:ptCount val="1"/>
                <c:pt idx="0">
                  <c:v>Somewhat Important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32304 Food Insecurity</c:v>
                </c:pt>
                <c:pt idx="1">
                  <c:v>Mitigating Food Deserts</c:v>
                </c:pt>
              </c:strCache>
              <c:extLst/>
            </c:strRef>
          </c:cat>
          <c:val>
            <c:numRef>
              <c:f>Sheet1!$C$2:$C$5</c:f>
              <c:numCache>
                <c:formatCode>General</c:formatCode>
                <c:ptCount val="2"/>
                <c:pt idx="0">
                  <c:v>54.76</c:v>
                </c:pt>
                <c:pt idx="1">
                  <c:v>9.76</c:v>
                </c:pt>
              </c:numCache>
              <c:extLst/>
            </c:numRef>
          </c:val>
          <c:extLst>
            <c:ext xmlns:c16="http://schemas.microsoft.com/office/drawing/2014/chart" uri="{C3380CC4-5D6E-409C-BE32-E72D297353CC}">
              <c16:uniqueId val="{00000001-5FA7-43E8-8E2B-7AB26381F0D3}"/>
            </c:ext>
          </c:extLst>
        </c:ser>
        <c:ser>
          <c:idx val="2"/>
          <c:order val="2"/>
          <c:tx>
            <c:strRef>
              <c:f>Sheet1!$D$1</c:f>
              <c:strCache>
                <c:ptCount val="1"/>
                <c:pt idx="0">
                  <c:v>Not Important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2"/>
                <c:pt idx="0">
                  <c:v>32304 Food Insecurity</c:v>
                </c:pt>
                <c:pt idx="1">
                  <c:v>Mitigating Food Deserts</c:v>
                </c:pt>
              </c:strCache>
              <c:extLst/>
            </c:strRef>
          </c:cat>
          <c:val>
            <c:numRef>
              <c:f>Sheet1!$D$2:$D$5</c:f>
              <c:numCache>
                <c:formatCode>General</c:formatCode>
                <c:ptCount val="2"/>
                <c:pt idx="0">
                  <c:v>4.76</c:v>
                </c:pt>
                <c:pt idx="1">
                  <c:v>4.88</c:v>
                </c:pt>
              </c:numCache>
              <c:extLst/>
            </c:numRef>
          </c:val>
          <c:extLst>
            <c:ext xmlns:c16="http://schemas.microsoft.com/office/drawing/2014/chart" uri="{C3380CC4-5D6E-409C-BE32-E72D297353CC}">
              <c16:uniqueId val="{00000002-5FA7-43E8-8E2B-7AB26381F0D3}"/>
            </c:ext>
          </c:extLst>
        </c:ser>
        <c:dLbls>
          <c:dLblPos val="outEnd"/>
          <c:showLegendKey val="0"/>
          <c:showVal val="1"/>
          <c:showCatName val="0"/>
          <c:showSerName val="0"/>
          <c:showPercent val="0"/>
          <c:showBubbleSize val="0"/>
        </c:dLbls>
        <c:gapWidth val="100"/>
        <c:overlap val="-24"/>
        <c:axId val="1840329744"/>
        <c:axId val="1840331184"/>
      </c:barChart>
      <c:catAx>
        <c:axId val="18403297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0331184"/>
        <c:crosses val="autoZero"/>
        <c:auto val="1"/>
        <c:lblAlgn val="ctr"/>
        <c:lblOffset val="100"/>
        <c:noMultiLvlLbl val="0"/>
      </c:catAx>
      <c:valAx>
        <c:axId val="18403311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032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4E6D3-DB67-4EE7-BD49-4BE37A4BA9D4}" type="datetimeFigureOut">
              <a:rPr lang="en-US" smtClean="0"/>
              <a:t>11/18/2025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E1D1F-829D-42EB-80ED-BE92D5CDA276}" type="slidenum">
              <a:rPr lang="en-US" smtClean="0"/>
              <a:t>‹#›</a:t>
            </a:fld>
            <a:endParaRPr lang="en-US"/>
          </a:p>
        </p:txBody>
      </p:sp>
    </p:spTree>
    <p:extLst>
      <p:ext uri="{BB962C8B-B14F-4D97-AF65-F5344CB8AC3E}">
        <p14:creationId xmlns:p14="http://schemas.microsoft.com/office/powerpoint/2010/main" val="296684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24-25 Academic Year – (specific time frame was August –March) Talon’s Market served 1,188 students, with support extended to 3,213 total people.</a:t>
            </a:r>
          </a:p>
          <a:p>
            <a:endParaRPr lang="en-US" dirty="0"/>
          </a:p>
          <a:p>
            <a:r>
              <a:rPr lang="en-US" dirty="0"/>
              <a:t>During WWII the government encouraged practical self-reliance in the form of Victory Gardens. Conceptually, a technology driven greenhouse, and the re-connection it may establish between the community and healthy, fresh food, is one and the same. </a:t>
            </a:r>
          </a:p>
          <a:p>
            <a:endParaRPr lang="en-US" dirty="0"/>
          </a:p>
          <a:p>
            <a:r>
              <a:rPr lang="en-US" dirty="0"/>
              <a:t>Within the TSC service district, according to the 2022 USDA NASS Survey, Leon County has increased the number of farms to 372 but decreased the amount of land allocated to farming by 24% in just 5 years. Gadsden county saw a loss of 6% of farms during the same period. Only Wakulla saw growth in farms, increasing the number of farms within the county by 22%.</a:t>
            </a:r>
          </a:p>
          <a:p>
            <a:endParaRPr lang="en-US" dirty="0"/>
          </a:p>
          <a:p>
            <a:r>
              <a:rPr lang="en-US" dirty="0"/>
              <a:t>A survey was sent to approximately 120 stakeholders: TSC Leadership, Graduates/Participants in Urban and Small Plot Farming program, and local food producers affiliated through the Red Hills Online Market.  Approximately 35% of survey recipients responded.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51E16F-5638-4EC0-B22E-F0707780E2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686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Prosperity 32304</a:t>
            </a:r>
          </a:p>
          <a:p>
            <a:endParaRPr lang="en-US" dirty="0"/>
          </a:p>
          <a:p>
            <a:r>
              <a:rPr lang="en-US" dirty="0"/>
              <a:t>Results of the Combatting Food Insecurity survey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F21976-C379-4601-A305-93CBF79C44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60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build it, they will 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51E16F-5638-4EC0-B22E-F0707780E2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03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blue and yellow square with a letter s&#10;&#10;Description automatically generated">
            <a:extLst>
              <a:ext uri="{FF2B5EF4-FFF2-40B4-BE49-F238E27FC236}">
                <a16:creationId xmlns:a16="http://schemas.microsoft.com/office/drawing/2014/main" id="{E4C2DF4F-6C9B-F810-F4B6-8120B8E94CFD}"/>
              </a:ext>
            </a:extLst>
          </p:cNvPr>
          <p:cNvPicPr>
            <a:picLocks noChangeAspect="1"/>
          </p:cNvPicPr>
          <p:nvPr userDrawn="1"/>
        </p:nvPicPr>
        <p:blipFill>
          <a:blip r:embed="rId2"/>
          <a:stretch>
            <a:fillRect/>
          </a:stretch>
        </p:blipFill>
        <p:spPr>
          <a:xfrm>
            <a:off x="-15272" y="-7305"/>
            <a:ext cx="9174544" cy="3051809"/>
          </a:xfrm>
          <a:prstGeom prst="rect">
            <a:avLst/>
          </a:prstGeom>
        </p:spPr>
      </p:pic>
      <p:sp>
        <p:nvSpPr>
          <p:cNvPr id="2" name="Title 1"/>
          <p:cNvSpPr>
            <a:spLocks noGrp="1"/>
          </p:cNvSpPr>
          <p:nvPr>
            <p:ph type="ctrTitle"/>
          </p:nvPr>
        </p:nvSpPr>
        <p:spPr>
          <a:xfrm>
            <a:off x="441789" y="3057576"/>
            <a:ext cx="8260422" cy="2149424"/>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41789" y="5316810"/>
            <a:ext cx="6644811" cy="91773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pic>
        <p:nvPicPr>
          <p:cNvPr id="13" name="Picture 12" descr="A blue sign with white text&#10;&#10;Description automatically generated">
            <a:extLst>
              <a:ext uri="{FF2B5EF4-FFF2-40B4-BE49-F238E27FC236}">
                <a16:creationId xmlns:a16="http://schemas.microsoft.com/office/drawing/2014/main" id="{74E0BF40-E567-8D83-B0DF-005B087B0FFD}"/>
              </a:ext>
            </a:extLst>
          </p:cNvPr>
          <p:cNvPicPr>
            <a:picLocks noChangeAspect="1"/>
          </p:cNvPicPr>
          <p:nvPr userDrawn="1"/>
        </p:nvPicPr>
        <p:blipFill>
          <a:blip r:embed="rId3"/>
          <a:stretch>
            <a:fillRect/>
          </a:stretch>
        </p:blipFill>
        <p:spPr>
          <a:xfrm>
            <a:off x="7136084" y="5316811"/>
            <a:ext cx="2007916" cy="1226208"/>
          </a:xfrm>
          <a:prstGeom prst="rect">
            <a:avLst/>
          </a:prstGeom>
        </p:spPr>
      </p:pic>
    </p:spTree>
    <p:extLst>
      <p:ext uri="{BB962C8B-B14F-4D97-AF65-F5344CB8AC3E}">
        <p14:creationId xmlns:p14="http://schemas.microsoft.com/office/powerpoint/2010/main" val="387891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blue and yellow rectangle&#10;&#10;Description automatically generated">
            <a:extLst>
              <a:ext uri="{FF2B5EF4-FFF2-40B4-BE49-F238E27FC236}">
                <a16:creationId xmlns:a16="http://schemas.microsoft.com/office/drawing/2014/main" id="{5F77E534-D3B4-3332-D93C-68B6763EBC73}"/>
              </a:ext>
            </a:extLst>
          </p:cNvPr>
          <p:cNvPicPr>
            <a:picLocks noChangeAspect="1"/>
          </p:cNvPicPr>
          <p:nvPr userDrawn="1"/>
        </p:nvPicPr>
        <p:blipFill>
          <a:blip r:embed="rId2"/>
          <a:stretch>
            <a:fillRect/>
          </a:stretch>
        </p:blipFill>
        <p:spPr>
          <a:xfrm>
            <a:off x="-50802" y="-9144"/>
            <a:ext cx="3853996" cy="6876288"/>
          </a:xfrm>
          <a:prstGeom prst="rect">
            <a:avLst/>
          </a:prstGeom>
        </p:spPr>
      </p:pic>
      <p:sp>
        <p:nvSpPr>
          <p:cNvPr id="2" name="Title 1"/>
          <p:cNvSpPr>
            <a:spLocks noGrp="1"/>
          </p:cNvSpPr>
          <p:nvPr>
            <p:ph type="title"/>
          </p:nvPr>
        </p:nvSpPr>
        <p:spPr>
          <a:xfrm>
            <a:off x="441789" y="457200"/>
            <a:ext cx="3137230" cy="1600200"/>
          </a:xfrm>
        </p:spPr>
        <p:txBody>
          <a:bodyPr anchor="b"/>
          <a:lstStyle>
            <a:lvl1pPr>
              <a:defRPr sz="32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642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1789" y="2057400"/>
            <a:ext cx="313723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40893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blue and yellow rectangle&#10;&#10;Description automatically generated">
            <a:extLst>
              <a:ext uri="{FF2B5EF4-FFF2-40B4-BE49-F238E27FC236}">
                <a16:creationId xmlns:a16="http://schemas.microsoft.com/office/drawing/2014/main" id="{C99BB907-D070-6E0D-5C84-16804F5A2708}"/>
              </a:ext>
            </a:extLst>
          </p:cNvPr>
          <p:cNvPicPr>
            <a:picLocks noChangeAspect="1"/>
          </p:cNvPicPr>
          <p:nvPr userDrawn="1"/>
        </p:nvPicPr>
        <p:blipFill>
          <a:blip r:embed="rId2"/>
          <a:stretch>
            <a:fillRect/>
          </a:stretch>
        </p:blipFill>
        <p:spPr>
          <a:xfrm>
            <a:off x="-50802" y="-9144"/>
            <a:ext cx="3853996" cy="6876288"/>
          </a:xfrm>
          <a:prstGeom prst="rect">
            <a:avLst/>
          </a:prstGeom>
        </p:spPr>
      </p:pic>
      <p:sp>
        <p:nvSpPr>
          <p:cNvPr id="2" name="Title 1"/>
          <p:cNvSpPr>
            <a:spLocks noGrp="1"/>
          </p:cNvSpPr>
          <p:nvPr>
            <p:ph type="title"/>
          </p:nvPr>
        </p:nvSpPr>
        <p:spPr>
          <a:xfrm>
            <a:off x="441789" y="457200"/>
            <a:ext cx="3137230" cy="1600200"/>
          </a:xfrm>
        </p:spPr>
        <p:txBody>
          <a:bodyPr anchor="b"/>
          <a:lstStyle>
            <a:lvl1pPr>
              <a:defRPr sz="3200">
                <a:solidFill>
                  <a:schemeClr val="bg2"/>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65308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41789" y="2057400"/>
            <a:ext cx="313723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94064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06177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23302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83045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A blue rectangular object with white text&#10;&#10;Description automatically generated">
            <a:extLst>
              <a:ext uri="{FF2B5EF4-FFF2-40B4-BE49-F238E27FC236}">
                <a16:creationId xmlns:a16="http://schemas.microsoft.com/office/drawing/2014/main" id="{971025FA-1A1A-B0A1-449F-0F6F5B3E7AC8}"/>
              </a:ext>
            </a:extLst>
          </p:cNvPr>
          <p:cNvPicPr>
            <a:picLocks noChangeAspect="1"/>
          </p:cNvPicPr>
          <p:nvPr userDrawn="1"/>
        </p:nvPicPr>
        <p:blipFill>
          <a:blip r:embed="rId2"/>
          <a:stretch>
            <a:fillRect/>
          </a:stretch>
        </p:blipFill>
        <p:spPr>
          <a:xfrm>
            <a:off x="-16933" y="-12700"/>
            <a:ext cx="9177867" cy="6883400"/>
          </a:xfrm>
          <a:prstGeom prst="rect">
            <a:avLst/>
          </a:prstGeom>
        </p:spPr>
      </p:pic>
      <p:sp>
        <p:nvSpPr>
          <p:cNvPr id="2" name="Title 1"/>
          <p:cNvSpPr>
            <a:spLocks noGrp="1"/>
          </p:cNvSpPr>
          <p:nvPr>
            <p:ph type="title"/>
          </p:nvPr>
        </p:nvSpPr>
        <p:spPr>
          <a:xfrm>
            <a:off x="441789" y="554805"/>
            <a:ext cx="6102849" cy="4007672"/>
          </a:xfrm>
        </p:spPr>
        <p:txBody>
          <a:bodyPr anchor="b"/>
          <a:lstStyle>
            <a:lvl1pPr>
              <a:defRPr sz="60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1789" y="4589464"/>
            <a:ext cx="6102849"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384583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blue and yellow rectangular sign&#10;&#10;Description automatically generated">
            <a:extLst>
              <a:ext uri="{FF2B5EF4-FFF2-40B4-BE49-F238E27FC236}">
                <a16:creationId xmlns:a16="http://schemas.microsoft.com/office/drawing/2014/main" id="{53D50D81-92DC-C307-401F-9997828216C9}"/>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9" y="301626"/>
            <a:ext cx="5247811"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178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78568" y="1825625"/>
            <a:ext cx="4036781" cy="3855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13825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and yellow rectangular sign&#10;&#10;Description automatically generated">
            <a:extLst>
              <a:ext uri="{FF2B5EF4-FFF2-40B4-BE49-F238E27FC236}">
                <a16:creationId xmlns:a16="http://schemas.microsoft.com/office/drawing/2014/main" id="{12EEF242-896F-FC10-3B20-3547E6888068}"/>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8" y="301626"/>
            <a:ext cx="5247812"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1789"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1789"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57700" y="168592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7700" y="2509838"/>
            <a:ext cx="3887391" cy="313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FD562-637A-C340-8F81-CB333C5CBD43}"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54887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and yellow rectangular sign&#10;&#10;Description automatically generated">
            <a:extLst>
              <a:ext uri="{FF2B5EF4-FFF2-40B4-BE49-F238E27FC236}">
                <a16:creationId xmlns:a16="http://schemas.microsoft.com/office/drawing/2014/main" id="{4DE137F5-1BBC-4123-EA48-4AB4D1CBB90B}"/>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9" y="301626"/>
            <a:ext cx="5273211" cy="1325563"/>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FD562-637A-C340-8F81-CB333C5CBD43}"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88438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Blue">
    <p:spTree>
      <p:nvGrpSpPr>
        <p:cNvPr id="1" name=""/>
        <p:cNvGrpSpPr/>
        <p:nvPr/>
      </p:nvGrpSpPr>
      <p:grpSpPr>
        <a:xfrm>
          <a:off x="0" y="0"/>
          <a:ext cx="0" cy="0"/>
          <a:chOff x="0" y="0"/>
          <a:chExt cx="0" cy="0"/>
        </a:xfrm>
      </p:grpSpPr>
      <p:pic>
        <p:nvPicPr>
          <p:cNvPr id="6" name="Picture 5" descr="A blue rectangle with a screw and a screw&#10;&#10;Description automatically generated">
            <a:extLst>
              <a:ext uri="{FF2B5EF4-FFF2-40B4-BE49-F238E27FC236}">
                <a16:creationId xmlns:a16="http://schemas.microsoft.com/office/drawing/2014/main" id="{CD78BD2B-93B6-A54E-A5E7-E4455D4205EB}"/>
              </a:ext>
            </a:extLst>
          </p:cNvPr>
          <p:cNvPicPr>
            <a:picLocks noChangeAspect="1"/>
          </p:cNvPicPr>
          <p:nvPr userDrawn="1"/>
        </p:nvPicPr>
        <p:blipFill>
          <a:blip r:embed="rId2"/>
          <a:stretch>
            <a:fillRect/>
          </a:stretch>
        </p:blipFill>
        <p:spPr>
          <a:xfrm>
            <a:off x="-8466" y="-6350"/>
            <a:ext cx="9160933" cy="6870700"/>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62282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pic>
        <p:nvPicPr>
          <p:cNvPr id="6" name="Picture 5" descr="A white background with grey text&#10;&#10;Description automatically generated with medium confidence">
            <a:extLst>
              <a:ext uri="{FF2B5EF4-FFF2-40B4-BE49-F238E27FC236}">
                <a16:creationId xmlns:a16="http://schemas.microsoft.com/office/drawing/2014/main" id="{829A33AD-D3AA-9941-D5AD-6D12FB07F88A}"/>
              </a:ext>
            </a:extLst>
          </p:cNvPr>
          <p:cNvPicPr>
            <a:picLocks noChangeAspect="1"/>
          </p:cNvPicPr>
          <p:nvPr userDrawn="1"/>
        </p:nvPicPr>
        <p:blipFill>
          <a:blip r:embed="rId2"/>
          <a:stretch>
            <a:fillRect/>
          </a:stretch>
        </p:blipFill>
        <p:spPr>
          <a:xfrm>
            <a:off x="-9144" y="-6858"/>
            <a:ext cx="9162288" cy="6871716"/>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2759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Yellow">
    <p:spTree>
      <p:nvGrpSpPr>
        <p:cNvPr id="1" name=""/>
        <p:cNvGrpSpPr/>
        <p:nvPr/>
      </p:nvGrpSpPr>
      <p:grpSpPr>
        <a:xfrm>
          <a:off x="0" y="0"/>
          <a:ext cx="0" cy="0"/>
          <a:chOff x="0" y="0"/>
          <a:chExt cx="0" cy="0"/>
        </a:xfrm>
      </p:grpSpPr>
      <p:pic>
        <p:nvPicPr>
          <p:cNvPr id="6" name="Picture 5" descr="A yellow rectangle with a screw in it&#10;&#10;Description automatically generated">
            <a:extLst>
              <a:ext uri="{FF2B5EF4-FFF2-40B4-BE49-F238E27FC236}">
                <a16:creationId xmlns:a16="http://schemas.microsoft.com/office/drawing/2014/main" id="{41E9F9CF-E8D3-B4B4-AF61-90D21722E171}"/>
              </a:ext>
            </a:extLst>
          </p:cNvPr>
          <p:cNvPicPr>
            <a:picLocks noChangeAspect="1"/>
          </p:cNvPicPr>
          <p:nvPr userDrawn="1"/>
        </p:nvPicPr>
        <p:blipFill>
          <a:blip r:embed="rId2"/>
          <a:stretch>
            <a:fillRect/>
          </a:stretch>
        </p:blipFill>
        <p:spPr>
          <a:xfrm>
            <a:off x="-9144" y="-6858"/>
            <a:ext cx="9162288" cy="6871716"/>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24716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789" y="301626"/>
            <a:ext cx="807356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789" y="1825625"/>
            <a:ext cx="80735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86600" y="-930"/>
            <a:ext cx="2057400" cy="319087"/>
          </a:xfrm>
          <a:prstGeom prst="rect">
            <a:avLst/>
          </a:prstGeom>
        </p:spPr>
        <p:txBody>
          <a:bodyPr vert="horz" lIns="91440" tIns="45720" rIns="91440" bIns="45720" rtlCol="0" anchor="ctr"/>
          <a:lstStyle>
            <a:lvl1pPr algn="r">
              <a:defRPr sz="1200">
                <a:solidFill>
                  <a:schemeClr val="tx1">
                    <a:tint val="82000"/>
                  </a:schemeClr>
                </a:solidFill>
              </a:defRPr>
            </a:lvl1pPr>
          </a:lstStyle>
          <a:p>
            <a:fld id="{D03FD562-637A-C340-8F81-CB333C5CBD43}" type="datetimeFigureOut">
              <a:rPr lang="en-US" smtClean="0"/>
              <a:pPr/>
              <a:t>11/18/2025</a:t>
            </a:fld>
            <a:endParaRPr lang="en-US"/>
          </a:p>
        </p:txBody>
      </p:sp>
      <p:sp>
        <p:nvSpPr>
          <p:cNvPr id="5" name="Footer Placeholder 4"/>
          <p:cNvSpPr>
            <a:spLocks noGrp="1"/>
          </p:cNvSpPr>
          <p:nvPr>
            <p:ph type="ftr" sz="quarter" idx="3"/>
          </p:nvPr>
        </p:nvSpPr>
        <p:spPr>
          <a:xfrm>
            <a:off x="441789" y="6543019"/>
            <a:ext cx="6950269" cy="31908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7392057" y="6538913"/>
            <a:ext cx="1751943" cy="319087"/>
          </a:xfrm>
          <a:prstGeom prst="rect">
            <a:avLst/>
          </a:prstGeom>
        </p:spPr>
        <p:txBody>
          <a:bodyPr vert="horz" lIns="91440" tIns="45720" rIns="91440" bIns="45720" rtlCol="0" anchor="ctr"/>
          <a:lstStyle>
            <a:lvl1pPr algn="r">
              <a:defRPr sz="1200">
                <a:solidFill>
                  <a:schemeClr val="tx1">
                    <a:tint val="82000"/>
                  </a:schemeClr>
                </a:solidFill>
              </a:defRPr>
            </a:lvl1pPr>
          </a:lstStyle>
          <a:p>
            <a:fld id="{0E2487FA-08D7-D14E-955A-CB65BFD28E9C}" type="slidenum">
              <a:rPr lang="en-US" smtClean="0"/>
              <a:t>‹#›</a:t>
            </a:fld>
            <a:endParaRPr lang="en-US"/>
          </a:p>
        </p:txBody>
      </p:sp>
      <p:pic>
        <p:nvPicPr>
          <p:cNvPr id="8" name="Picture 7" descr="A blue and white logo&#10;&#10;Description automatically generated">
            <a:extLst>
              <a:ext uri="{FF2B5EF4-FFF2-40B4-BE49-F238E27FC236}">
                <a16:creationId xmlns:a16="http://schemas.microsoft.com/office/drawing/2014/main" id="{8829F2ED-AB32-3076-91E4-C097E8D30F54}"/>
              </a:ext>
            </a:extLst>
          </p:cNvPr>
          <p:cNvPicPr>
            <a:picLocks noChangeAspect="1"/>
          </p:cNvPicPr>
          <p:nvPr userDrawn="1"/>
        </p:nvPicPr>
        <p:blipFill>
          <a:blip r:embed="rId15"/>
          <a:stretch>
            <a:fillRect/>
          </a:stretch>
        </p:blipFill>
        <p:spPr>
          <a:xfrm>
            <a:off x="7136084" y="5716332"/>
            <a:ext cx="2007916" cy="822581"/>
          </a:xfrm>
          <a:prstGeom prst="rect">
            <a:avLst/>
          </a:prstGeom>
        </p:spPr>
      </p:pic>
    </p:spTree>
    <p:extLst>
      <p:ext uri="{BB962C8B-B14F-4D97-AF65-F5344CB8AC3E}">
        <p14:creationId xmlns:p14="http://schemas.microsoft.com/office/powerpoint/2010/main" val="1268821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 id="2147483674"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5745-D80C-DBEF-0D2D-A531EEC4800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6BD6EAE-152C-0CD4-0220-FE40469EC8FC}"/>
              </a:ext>
            </a:extLst>
          </p:cNvPr>
          <p:cNvSpPr/>
          <p:nvPr/>
        </p:nvSpPr>
        <p:spPr>
          <a:xfrm>
            <a:off x="3813468" y="3334071"/>
            <a:ext cx="4776452" cy="741853"/>
          </a:xfrm>
          <a:prstGeom prst="rect">
            <a:avLst/>
          </a:prstGeom>
        </p:spPr>
        <p:txBody>
          <a:bodyPr vert="horz" lIns="68580" tIns="34290" rIns="68580" bIns="34290" rtlCol="0">
            <a:noAutofit/>
          </a:bodyPr>
          <a:lstStyle/>
          <a:p>
            <a:pPr defTabSz="685800">
              <a:lnSpc>
                <a:spcPct val="90000"/>
              </a:lnSpc>
              <a:spcBef>
                <a:spcPts val="750"/>
              </a:spcBef>
              <a:defRPr/>
            </a:pPr>
            <a:r>
              <a:rPr lang="en-US" sz="2700" b="1" dirty="0">
                <a:solidFill>
                  <a:srgbClr val="003366"/>
                </a:solidFill>
                <a:latin typeface="Barlow" pitchFamily="2" charset="77"/>
              </a:rPr>
              <a:t>Brendie Hawkins</a:t>
            </a:r>
          </a:p>
          <a:p>
            <a:pPr defTabSz="685800">
              <a:lnSpc>
                <a:spcPct val="90000"/>
              </a:lnSpc>
              <a:spcBef>
                <a:spcPts val="750"/>
              </a:spcBef>
              <a:defRPr/>
            </a:pPr>
            <a:r>
              <a:rPr lang="en-US" sz="2700" dirty="0">
                <a:solidFill>
                  <a:srgbClr val="003366"/>
                </a:solidFill>
                <a:latin typeface="Barlow" pitchFamily="2" charset="77"/>
              </a:rPr>
              <a:t>Director, Grants and Special Projects, TSC Foundation</a:t>
            </a:r>
          </a:p>
        </p:txBody>
      </p:sp>
      <p:pic>
        <p:nvPicPr>
          <p:cNvPr id="3" name="Picture 2" descr="A black and white logo&#10;&#10;Description automatically generated">
            <a:extLst>
              <a:ext uri="{FF2B5EF4-FFF2-40B4-BE49-F238E27FC236}">
                <a16:creationId xmlns:a16="http://schemas.microsoft.com/office/drawing/2014/main" id="{A1556995-1C6E-17BC-BB5B-8A27B1E7C289}"/>
              </a:ext>
            </a:extLst>
          </p:cNvPr>
          <p:cNvPicPr>
            <a:picLocks noChangeAspect="1"/>
          </p:cNvPicPr>
          <p:nvPr/>
        </p:nvPicPr>
        <p:blipFill rotWithShape="1">
          <a:blip r:embed="rId2"/>
          <a:srcRect l="33932" b="34052"/>
          <a:stretch/>
        </p:blipFill>
        <p:spPr>
          <a:xfrm>
            <a:off x="6423827" y="976044"/>
            <a:ext cx="2166093" cy="741853"/>
          </a:xfrm>
          <a:prstGeom prst="rect">
            <a:avLst/>
          </a:prstGeom>
        </p:spPr>
      </p:pic>
      <p:pic>
        <p:nvPicPr>
          <p:cNvPr id="5" name="Picture 4">
            <a:extLst>
              <a:ext uri="{FF2B5EF4-FFF2-40B4-BE49-F238E27FC236}">
                <a16:creationId xmlns:a16="http://schemas.microsoft.com/office/drawing/2014/main" id="{781F4EFA-9E9F-0F87-CFDC-EBE12F8865CB}"/>
              </a:ext>
            </a:extLst>
          </p:cNvPr>
          <p:cNvPicPr>
            <a:picLocks noChangeAspect="1"/>
          </p:cNvPicPr>
          <p:nvPr/>
        </p:nvPicPr>
        <p:blipFill>
          <a:blip r:embed="rId3"/>
          <a:stretch>
            <a:fillRect/>
          </a:stretch>
        </p:blipFill>
        <p:spPr>
          <a:xfrm>
            <a:off x="1446034" y="2522597"/>
            <a:ext cx="1915178" cy="2762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2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5A06-2A39-554E-4DEF-28A6A5610904}"/>
              </a:ext>
            </a:extLst>
          </p:cNvPr>
          <p:cNvSpPr>
            <a:spLocks noGrp="1"/>
          </p:cNvSpPr>
          <p:nvPr>
            <p:ph type="title"/>
          </p:nvPr>
        </p:nvSpPr>
        <p:spPr>
          <a:xfrm>
            <a:off x="-1" y="1261778"/>
            <a:ext cx="3579019" cy="1344168"/>
          </a:xfrm>
        </p:spPr>
        <p:txBody>
          <a:bodyPr>
            <a:normAutofit fontScale="90000"/>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The Nexus of Education, Food and Technology</a:t>
            </a:r>
            <a:br>
              <a:rPr lang="en-US" dirty="0">
                <a:latin typeface="Calibri" panose="020F0502020204030204" pitchFamily="34" charset="0"/>
                <a:ea typeface="Calibri" panose="020F0502020204030204" pitchFamily="34" charset="0"/>
                <a:cs typeface="Calibri" panose="020F0502020204030204" pitchFamily="34" charset="0"/>
              </a:rPr>
            </a:br>
            <a:r>
              <a:rPr lang="en-US" sz="2400" i="1" dirty="0">
                <a:solidFill>
                  <a:srgbClr val="FFC000"/>
                </a:solidFill>
                <a:latin typeface="Calibri" panose="020F0502020204030204" pitchFamily="34" charset="0"/>
                <a:ea typeface="Calibri" panose="020F0502020204030204" pitchFamily="34" charset="0"/>
                <a:cs typeface="Calibri" panose="020F0502020204030204" pitchFamily="34" charset="0"/>
              </a:rPr>
              <a:t>Combatting Food Insecurity within Our Community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ECE0AA4D-87B7-00D4-043E-358EEAF12CF0}"/>
              </a:ext>
            </a:extLst>
          </p:cNvPr>
          <p:cNvSpPr>
            <a:spLocks noGrp="1"/>
          </p:cNvSpPr>
          <p:nvPr>
            <p:ph idx="1"/>
          </p:nvPr>
        </p:nvSpPr>
        <p:spPr>
          <a:xfrm>
            <a:off x="3887391" y="1597820"/>
            <a:ext cx="4993719" cy="3482109"/>
          </a:xfrm>
        </p:spPr>
        <p:txBody>
          <a:bodyPr>
            <a:normAutofit fontScale="92500" lnSpcReduction="10000"/>
          </a:bodyPr>
          <a:lstStyle/>
          <a:p>
            <a:pPr marL="0" indent="0">
              <a:buNone/>
            </a:pPr>
            <a:r>
              <a:rPr lang="en-US" dirty="0"/>
              <a:t>Rationale:</a:t>
            </a:r>
          </a:p>
          <a:p>
            <a:pPr marL="0" indent="0">
              <a:buNone/>
            </a:pPr>
            <a:endParaRPr lang="en-US" sz="750" dirty="0"/>
          </a:p>
          <a:p>
            <a:r>
              <a:rPr lang="en-US" sz="1800" b="1" dirty="0"/>
              <a:t>Expand support for Talon’s Market</a:t>
            </a:r>
          </a:p>
          <a:p>
            <a:endParaRPr lang="en-US" sz="1800" b="1" dirty="0"/>
          </a:p>
          <a:p>
            <a:r>
              <a:rPr lang="en-US" sz="1800" b="1" dirty="0"/>
              <a:t>Develop community food production education and skills</a:t>
            </a:r>
          </a:p>
          <a:p>
            <a:endParaRPr lang="en-US" sz="1800" b="1" dirty="0"/>
          </a:p>
          <a:p>
            <a:r>
              <a:rPr lang="en-US" sz="1800" b="1" dirty="0"/>
              <a:t>Leverage technology for producing food at scale</a:t>
            </a:r>
          </a:p>
          <a:p>
            <a:endParaRPr lang="en-US" sz="1800" b="1" dirty="0"/>
          </a:p>
          <a:p>
            <a:r>
              <a:rPr lang="en-US" sz="1800" b="1" dirty="0"/>
              <a:t>Engage community stakeholders</a:t>
            </a:r>
          </a:p>
          <a:p>
            <a:pPr marL="0" indent="0">
              <a:buNone/>
            </a:pPr>
            <a:endParaRPr lang="en-US" dirty="0"/>
          </a:p>
        </p:txBody>
      </p:sp>
      <p:sp>
        <p:nvSpPr>
          <p:cNvPr id="9" name="Text Placeholder 8">
            <a:extLst>
              <a:ext uri="{FF2B5EF4-FFF2-40B4-BE49-F238E27FC236}">
                <a16:creationId xmlns:a16="http://schemas.microsoft.com/office/drawing/2014/main" id="{3F11BF22-E740-2080-B73B-8CE52B8EEF18}"/>
              </a:ext>
            </a:extLst>
          </p:cNvPr>
          <p:cNvSpPr>
            <a:spLocks noGrp="1"/>
          </p:cNvSpPr>
          <p:nvPr>
            <p:ph type="body" sz="half" idx="2"/>
          </p:nvPr>
        </p:nvSpPr>
        <p:spPr>
          <a:xfrm>
            <a:off x="219027" y="2866644"/>
            <a:ext cx="3140965" cy="2858691"/>
          </a:xfrm>
        </p:spPr>
        <p:txBody>
          <a:bodyPr/>
          <a:lstStyle/>
          <a:p>
            <a:r>
              <a:rPr lang="en-US" sz="1800" kern="100" dirty="0">
                <a:latin typeface="Aptos" panose="020B0004020202020204" pitchFamily="34" charset="0"/>
                <a:ea typeface="Aptos" panose="020B0004020202020204" pitchFamily="34" charset="0"/>
                <a:cs typeface="Times New Roman" panose="02020603050405020304" pitchFamily="18" charset="0"/>
              </a:rPr>
              <a:t>This project seeks to </a:t>
            </a:r>
            <a:r>
              <a:rPr lang="en-US" sz="1800" b="1" i="1" kern="100" dirty="0">
                <a:latin typeface="Aptos" panose="020B0004020202020204" pitchFamily="34" charset="0"/>
                <a:ea typeface="Aptos" panose="020B0004020202020204" pitchFamily="34" charset="0"/>
                <a:cs typeface="Times New Roman" panose="02020603050405020304" pitchFamily="18" charset="0"/>
              </a:rPr>
              <a:t>combat food insecurity</a:t>
            </a:r>
            <a:r>
              <a:rPr lang="en-US" sz="1800" b="1"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latin typeface="Aptos" panose="020B0004020202020204" pitchFamily="34" charset="0"/>
                <a:ea typeface="Aptos" panose="020B0004020202020204" pitchFamily="34" charset="0"/>
                <a:cs typeface="Times New Roman" panose="02020603050405020304" pitchFamily="18" charset="0"/>
              </a:rPr>
              <a:t>through combining food production education, local entrepreneur expertise and AI-enabled technology to create the Greenhouse of the Future.</a:t>
            </a:r>
          </a:p>
          <a:p>
            <a:endParaRPr lang="en-US" dirty="0"/>
          </a:p>
        </p:txBody>
      </p:sp>
    </p:spTree>
    <p:extLst>
      <p:ext uri="{BB962C8B-B14F-4D97-AF65-F5344CB8AC3E}">
        <p14:creationId xmlns:p14="http://schemas.microsoft.com/office/powerpoint/2010/main" val="1927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73B80-ABA3-4F80-85DD-6CF1DFC85941}"/>
              </a:ext>
            </a:extLst>
          </p:cNvPr>
          <p:cNvSpPr txBox="1">
            <a:spLocks/>
          </p:cNvSpPr>
          <p:nvPr/>
        </p:nvSpPr>
        <p:spPr>
          <a:xfrm>
            <a:off x="578950" y="1026694"/>
            <a:ext cx="5421800" cy="726896"/>
          </a:xfrm>
          <a:prstGeom prst="rect">
            <a:avLst/>
          </a:prstGeom>
        </p:spPr>
        <p:txBody>
          <a:bodyPr vert="horz" lIns="68580" tIns="34290" rIns="68580" bIns="34290" rtlCol="0" anchor="b">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685800">
              <a:lnSpc>
                <a:spcPct val="90000"/>
              </a:lnSpc>
              <a:spcAft>
                <a:spcPts val="450"/>
              </a:spcAft>
              <a:defRPr/>
            </a:pPr>
            <a:r>
              <a:rPr lang="en-US" sz="4500" b="1" dirty="0">
                <a:solidFill>
                  <a:srgbClr val="E5B611"/>
                </a:solidFill>
                <a:latin typeface="Albert Sans Black" pitchFamily="2" charset="77"/>
              </a:rPr>
              <a:t>  Capstone Results</a:t>
            </a:r>
          </a:p>
        </p:txBody>
      </p:sp>
      <p:graphicFrame>
        <p:nvGraphicFramePr>
          <p:cNvPr id="7" name="Chart 6">
            <a:hlinkClick r:id="" action="ppaction://hlinkshowjump?jump=nextslide"/>
            <a:extLst>
              <a:ext uri="{FF2B5EF4-FFF2-40B4-BE49-F238E27FC236}">
                <a16:creationId xmlns:a16="http://schemas.microsoft.com/office/drawing/2014/main" id="{CD74F63E-E115-5290-F053-003A26B321C0}"/>
              </a:ext>
            </a:extLst>
          </p:cNvPr>
          <p:cNvGraphicFramePr/>
          <p:nvPr/>
        </p:nvGraphicFramePr>
        <p:xfrm>
          <a:off x="1259605" y="1893453"/>
          <a:ext cx="4181856" cy="341045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A0BD7975-2577-9F90-0434-4BB4B49D033F}"/>
              </a:ext>
            </a:extLst>
          </p:cNvPr>
          <p:cNvPicPr>
            <a:picLocks noChangeAspect="1"/>
          </p:cNvPicPr>
          <p:nvPr/>
        </p:nvPicPr>
        <p:blipFill>
          <a:blip r:embed="rId4"/>
          <a:stretch>
            <a:fillRect/>
          </a:stretch>
        </p:blipFill>
        <p:spPr>
          <a:xfrm>
            <a:off x="918165" y="1893453"/>
            <a:ext cx="4743370" cy="3464799"/>
          </a:xfrm>
          <a:prstGeom prst="rect">
            <a:avLst/>
          </a:prstGeom>
        </p:spPr>
      </p:pic>
      <p:pic>
        <p:nvPicPr>
          <p:cNvPr id="11" name="Picture 10">
            <a:extLst>
              <a:ext uri="{FF2B5EF4-FFF2-40B4-BE49-F238E27FC236}">
                <a16:creationId xmlns:a16="http://schemas.microsoft.com/office/drawing/2014/main" id="{EC4C98B2-7736-58BD-A2B9-F5D2841B1174}"/>
              </a:ext>
            </a:extLst>
          </p:cNvPr>
          <p:cNvPicPr>
            <a:picLocks noChangeAspect="1"/>
          </p:cNvPicPr>
          <p:nvPr/>
        </p:nvPicPr>
        <p:blipFill>
          <a:blip r:embed="rId5"/>
          <a:stretch>
            <a:fillRect/>
          </a:stretch>
        </p:blipFill>
        <p:spPr>
          <a:xfrm>
            <a:off x="496034" y="1893453"/>
            <a:ext cx="5587630" cy="3464799"/>
          </a:xfrm>
          <a:prstGeom prst="rect">
            <a:avLst/>
          </a:prstGeom>
        </p:spPr>
      </p:pic>
    </p:spTree>
    <p:extLst>
      <p:ext uri="{BB962C8B-B14F-4D97-AF65-F5344CB8AC3E}">
        <p14:creationId xmlns:p14="http://schemas.microsoft.com/office/powerpoint/2010/main" val="25921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53A7-3B49-ECC0-2D0E-C75645643A0E}"/>
              </a:ext>
            </a:extLst>
          </p:cNvPr>
          <p:cNvSpPr>
            <a:spLocks noGrp="1"/>
          </p:cNvSpPr>
          <p:nvPr>
            <p:ph type="title"/>
          </p:nvPr>
        </p:nvSpPr>
        <p:spPr>
          <a:xfrm>
            <a:off x="343177" y="364331"/>
            <a:ext cx="5247812" cy="994172"/>
          </a:xfrm>
        </p:spPr>
        <p:txBody>
          <a:bodyPr anchor="ctr">
            <a:normAutofit fontScale="90000"/>
          </a:bodyPr>
          <a:lstStyle/>
          <a:p>
            <a:r>
              <a:rPr lang="en-US" dirty="0">
                <a:solidFill>
                  <a:schemeClr val="bg2"/>
                </a:solidFill>
              </a:rPr>
              <a:t>Future Recommendations</a:t>
            </a:r>
          </a:p>
        </p:txBody>
      </p:sp>
      <p:sp>
        <p:nvSpPr>
          <p:cNvPr id="9" name="Text Placeholder 8">
            <a:extLst>
              <a:ext uri="{FF2B5EF4-FFF2-40B4-BE49-F238E27FC236}">
                <a16:creationId xmlns:a16="http://schemas.microsoft.com/office/drawing/2014/main" id="{968FC7E0-E829-DA16-ABC1-190B724F1849}"/>
              </a:ext>
            </a:extLst>
          </p:cNvPr>
          <p:cNvSpPr>
            <a:spLocks noGrp="1"/>
          </p:cNvSpPr>
          <p:nvPr>
            <p:ph type="body" idx="1"/>
          </p:nvPr>
        </p:nvSpPr>
        <p:spPr>
          <a:xfrm>
            <a:off x="441790" y="2118122"/>
            <a:ext cx="3868340" cy="617934"/>
          </a:xfrm>
        </p:spPr>
        <p:txBody>
          <a:bodyPr anchor="b">
            <a:normAutofit fontScale="62500" lnSpcReduction="20000"/>
          </a:bodyPr>
          <a:lstStyle/>
          <a:p>
            <a:r>
              <a:rPr lang="en-US" dirty="0"/>
              <a:t>Build the Greenhouse of the Future</a:t>
            </a:r>
          </a:p>
        </p:txBody>
      </p:sp>
      <p:pic>
        <p:nvPicPr>
          <p:cNvPr id="12" name="Content Placeholder 11" descr="A greenhouse with people walking around&#10;&#10;AI-generated content may be incorrect.">
            <a:extLst>
              <a:ext uri="{FF2B5EF4-FFF2-40B4-BE49-F238E27FC236}">
                <a16:creationId xmlns:a16="http://schemas.microsoft.com/office/drawing/2014/main" id="{2E2B5AC4-EA4D-C69C-2E7E-758457B235DB}"/>
              </a:ext>
            </a:extLst>
          </p:cNvPr>
          <p:cNvPicPr>
            <a:picLocks noGrp="1" noChangeAspect="1"/>
          </p:cNvPicPr>
          <p:nvPr>
            <p:ph sz="half" idx="2"/>
          </p:nvPr>
        </p:nvPicPr>
        <p:blipFill>
          <a:blip r:embed="rId3"/>
          <a:srcRect t="21614" r="-4" b="6946"/>
          <a:stretch/>
        </p:blipFill>
        <p:spPr>
          <a:xfrm>
            <a:off x="441790" y="2736056"/>
            <a:ext cx="3868340" cy="2763441"/>
          </a:xfrm>
          <a:noFill/>
        </p:spPr>
      </p:pic>
      <p:sp>
        <p:nvSpPr>
          <p:cNvPr id="14" name="Text Placeholder 13">
            <a:extLst>
              <a:ext uri="{FF2B5EF4-FFF2-40B4-BE49-F238E27FC236}">
                <a16:creationId xmlns:a16="http://schemas.microsoft.com/office/drawing/2014/main" id="{B98E3FBC-A323-EA64-EC35-6F9967FD4D52}"/>
              </a:ext>
            </a:extLst>
          </p:cNvPr>
          <p:cNvSpPr>
            <a:spLocks noGrp="1"/>
          </p:cNvSpPr>
          <p:nvPr>
            <p:ph type="body" sz="quarter" idx="3"/>
          </p:nvPr>
        </p:nvSpPr>
        <p:spPr>
          <a:xfrm>
            <a:off x="4423410" y="3003804"/>
            <a:ext cx="4670298" cy="1626060"/>
          </a:xfrm>
        </p:spPr>
        <p:txBody>
          <a:bodyPr>
            <a:normAutofit fontScale="62500" lnSpcReduction="20000"/>
          </a:bodyPr>
          <a:lstStyle/>
          <a:p>
            <a:pPr marL="257175" indent="-257175">
              <a:buFont typeface="Arial" panose="020B0604020202020204" pitchFamily="34" charset="0"/>
              <a:buChar char="•"/>
            </a:pPr>
            <a:r>
              <a:rPr lang="en-US" b="0" dirty="0"/>
              <a:t>Create the </a:t>
            </a:r>
            <a:r>
              <a:rPr lang="en-US" dirty="0"/>
              <a:t>TSC Future Ready Agriculture Workgroup</a:t>
            </a:r>
          </a:p>
          <a:p>
            <a:pPr marL="257175" indent="-257175">
              <a:buFont typeface="Arial" panose="020B0604020202020204" pitchFamily="34" charset="0"/>
              <a:buChar char="•"/>
            </a:pPr>
            <a:endParaRPr lang="en-US" sz="825" dirty="0"/>
          </a:p>
          <a:p>
            <a:pPr marL="257175" indent="-257175">
              <a:buFont typeface="Arial" panose="020B0604020202020204" pitchFamily="34" charset="0"/>
              <a:buChar char="•"/>
            </a:pPr>
            <a:r>
              <a:rPr lang="en-US" dirty="0"/>
              <a:t>Leverage local agriculture entrepreneurs </a:t>
            </a:r>
            <a:r>
              <a:rPr lang="en-US" b="0" dirty="0"/>
              <a:t>and institutional expertise</a:t>
            </a:r>
          </a:p>
          <a:p>
            <a:pPr marL="257175" indent="-257175">
              <a:buFont typeface="Arial" panose="020B0604020202020204" pitchFamily="34" charset="0"/>
              <a:buChar char="•"/>
            </a:pPr>
            <a:endParaRPr lang="en-US" sz="825" dirty="0"/>
          </a:p>
          <a:p>
            <a:pPr marL="257175" indent="-257175">
              <a:buFont typeface="Arial" panose="020B0604020202020204" pitchFamily="34" charset="0"/>
              <a:buChar char="•"/>
            </a:pPr>
            <a:r>
              <a:rPr lang="en-US" dirty="0"/>
              <a:t>Pursue funding </a:t>
            </a:r>
            <a:r>
              <a:rPr lang="en-US" b="0" dirty="0"/>
              <a:t>for construction/renovation</a:t>
            </a:r>
          </a:p>
        </p:txBody>
      </p:sp>
    </p:spTree>
    <p:extLst>
      <p:ext uri="{BB962C8B-B14F-4D97-AF65-F5344CB8AC3E}">
        <p14:creationId xmlns:p14="http://schemas.microsoft.com/office/powerpoint/2010/main" val="517871354"/>
      </p:ext>
    </p:extLst>
  </p:cSld>
  <p:clrMapOvr>
    <a:masterClrMapping/>
  </p:clrMapOvr>
</p:sld>
</file>

<file path=ppt/theme/theme1.xml><?xml version="1.0" encoding="utf-8"?>
<a:theme xmlns:a="http://schemas.openxmlformats.org/drawingml/2006/main" name="Office Theme">
  <a:themeElements>
    <a:clrScheme name="TSC Theme Colors">
      <a:dk1>
        <a:srgbClr val="005196"/>
      </a:dk1>
      <a:lt1>
        <a:srgbClr val="FFFFFF"/>
      </a:lt1>
      <a:dk2>
        <a:srgbClr val="003366"/>
      </a:dk2>
      <a:lt2>
        <a:srgbClr val="E5B611"/>
      </a:lt2>
      <a:accent1>
        <a:srgbClr val="659CD3"/>
      </a:accent1>
      <a:accent2>
        <a:srgbClr val="ED7D31"/>
      </a:accent2>
      <a:accent3>
        <a:srgbClr val="D1D3D3"/>
      </a:accent3>
      <a:accent4>
        <a:srgbClr val="B3900B"/>
      </a:accent4>
      <a:accent5>
        <a:srgbClr val="CE1264"/>
      </a:accent5>
      <a:accent6>
        <a:srgbClr val="B2D234"/>
      </a:accent6>
      <a:hlink>
        <a:srgbClr val="54B6E7"/>
      </a:hlink>
      <a:folHlink>
        <a:srgbClr val="954F7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C 4x3 PowerPoint " id="{16702479-412B-8540-AF00-32AA140EA53A}" vid="{8977445C-BC82-4641-93DD-A58EF90FC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61E3C42243B46AA07A3A133ACD3EF" ma:contentTypeVersion="33" ma:contentTypeDescription="Create a new document." ma:contentTypeScope="" ma:versionID="fb5d5c9e8238e603f3a454f78d55f545">
  <xsd:schema xmlns:xsd="http://www.w3.org/2001/XMLSchema" xmlns:xs="http://www.w3.org/2001/XMLSchema" xmlns:p="http://schemas.microsoft.com/office/2006/metadata/properties" xmlns:ns1="http://schemas.microsoft.com/sharepoint/v3" xmlns:ns2="3b8bd7dc-5653-4dde-88f4-d69da9339f69" xmlns:ns3="b5034906-7a55-4d48-9ff4-ee9df9b5747a" targetNamespace="http://schemas.microsoft.com/office/2006/metadata/properties" ma:root="true" ma:fieldsID="a8145736466b6f7746c40ba6603b5af2" ns1:_="" ns2:_="" ns3:_="">
    <xsd:import namespace="http://schemas.microsoft.com/sharepoint/v3"/>
    <xsd:import namespace="3b8bd7dc-5653-4dde-88f4-d69da9339f69"/>
    <xsd:import namespace="b5034906-7a55-4d48-9ff4-ee9df9b5747a"/>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bd7dc-5653-4dde-88f4-d69da9339f6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ae242e52-ccba-4062-bb1a-6203fba2962b}" ma:internalName="TaxCatchAll" ma:showField="CatchAllData" ma:web="3b8bd7dc-5653-4dde-88f4-d69da9339f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034906-7a55-4d48-9ff4-ee9df9b57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bdd1448-4ee3-42d8-a517-16d509c626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B31D4-2849-4E34-913F-C5E4BE206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b8bd7dc-5653-4dde-88f4-d69da9339f69"/>
    <ds:schemaRef ds:uri="b5034906-7a55-4d48-9ff4-ee9df9b57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EA06A-4561-43B0-8667-815B1CFDCD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TSC 4x3 PowerPoint Template (2)</Template>
  <TotalTime>1</TotalTime>
  <Words>321</Words>
  <Application>Microsoft Office PowerPoint</Application>
  <PresentationFormat>On-screen Show (4:3)</PresentationFormat>
  <Paragraphs>36</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Albert Sans Black</vt:lpstr>
      <vt:lpstr>Aptos</vt:lpstr>
      <vt:lpstr>Arial</vt:lpstr>
      <vt:lpstr>Barlow</vt:lpstr>
      <vt:lpstr>Calibri</vt:lpstr>
      <vt:lpstr>Office Theme</vt:lpstr>
      <vt:lpstr>PowerPoint Presentation</vt:lpstr>
      <vt:lpstr>The Nexus of Education, Food and Technology Combatting Food Insecurity within Our Community</vt:lpstr>
      <vt:lpstr>PowerPoint Presentation</vt:lpstr>
      <vt:lpstr>Future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2025-11-18T19:20:13Z</dcterms:created>
  <dcterms:modified xsi:type="dcterms:W3CDTF">2025-11-18T19:21:21Z</dcterms:modified>
</cp:coreProperties>
</file>