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437" r:id="rId3"/>
    <p:sldId id="2797" r:id="rId4"/>
    <p:sldId id="2849" r:id="rId5"/>
    <p:sldId id="284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>
      <p:cViewPr varScale="1">
        <p:scale>
          <a:sx n="40" d="100"/>
          <a:sy n="40" d="100"/>
        </p:scale>
        <p:origin x="44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mymailtccfl-my.sharepoint.com/personal/andrea_arcetrigatti_tcc_fl_edu/Documents/HR%20Items/Training/PLI%20Application/Final%20Presentation/Data/Survey%20Analysi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0" u="none" strike="noStrike" baseline="0" dirty="0">
                <a:solidFill>
                  <a:sysClr val="windowText" lastClr="000000"/>
                </a:solidFill>
                <a:effectLst/>
              </a:rPr>
              <a:t>Does assessing student learning outcomes increase course success rates?</a:t>
            </a:r>
            <a:r>
              <a:rPr lang="en-US" sz="1400" b="0" i="0" u="none" strike="noStrike" baseline="0" dirty="0">
                <a:solidFill>
                  <a:sysClr val="windowText" lastClr="000000"/>
                </a:solidFill>
              </a:rPr>
              <a:t> (N = 106)</a:t>
            </a:r>
            <a:endParaRPr lang="en-US" dirty="0">
              <a:solidFill>
                <a:sysClr val="windowText" lastClr="000000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'Q8'!$A$10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rgbClr val="003399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'Q8'!$B$9:$F$9</c:f>
              <c:strCache>
                <c:ptCount val="5"/>
                <c:pt idx="0">
                  <c:v>Science &amp; Mathematics</c:v>
                </c:pt>
                <c:pt idx="1">
                  <c:v>Social Sciences</c:v>
                </c:pt>
                <c:pt idx="2">
                  <c:v>Communications &amp; Humanities</c:v>
                </c:pt>
                <c:pt idx="3">
                  <c:v>Healthcare Professions</c:v>
                </c:pt>
                <c:pt idx="4">
                  <c:v>Business, Industry, and Technology</c:v>
                </c:pt>
              </c:strCache>
            </c:strRef>
          </c:cat>
          <c:val>
            <c:numRef>
              <c:f>'Q8'!$B$10:$F$10</c:f>
              <c:numCache>
                <c:formatCode>0.0%</c:formatCode>
                <c:ptCount val="5"/>
                <c:pt idx="0">
                  <c:v>0.30769999999999997</c:v>
                </c:pt>
                <c:pt idx="1">
                  <c:v>0.58330000000000004</c:v>
                </c:pt>
                <c:pt idx="2">
                  <c:v>0.59089999999999998</c:v>
                </c:pt>
                <c:pt idx="3">
                  <c:v>0.625</c:v>
                </c:pt>
                <c:pt idx="4">
                  <c:v>0.77780000000000005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021-459C-B7E2-47C20B520700}"/>
            </c:ext>
          </c:extLst>
        </c:ser>
        <c:ser>
          <c:idx val="1"/>
          <c:order val="1"/>
          <c:tx>
            <c:strRef>
              <c:f>'Q8'!$A$11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'Q8'!$B$9:$F$9</c:f>
              <c:strCache>
                <c:ptCount val="5"/>
                <c:pt idx="0">
                  <c:v>Science &amp; Mathematics</c:v>
                </c:pt>
                <c:pt idx="1">
                  <c:v>Social Sciences</c:v>
                </c:pt>
                <c:pt idx="2">
                  <c:v>Communications &amp; Humanities</c:v>
                </c:pt>
                <c:pt idx="3">
                  <c:v>Healthcare Professions</c:v>
                </c:pt>
                <c:pt idx="4">
                  <c:v>Business, Industry, and Technology</c:v>
                </c:pt>
              </c:strCache>
            </c:strRef>
          </c:cat>
          <c:val>
            <c:numRef>
              <c:f>'Q8'!$B$11:$F$11</c:f>
              <c:numCache>
                <c:formatCode>0.0%</c:formatCode>
                <c:ptCount val="5"/>
                <c:pt idx="0">
                  <c:v>0.69230000000000003</c:v>
                </c:pt>
                <c:pt idx="1">
                  <c:v>0.41670000000000001</c:v>
                </c:pt>
                <c:pt idx="2">
                  <c:v>0.40910000000000002</c:v>
                </c:pt>
                <c:pt idx="3">
                  <c:v>0.375</c:v>
                </c:pt>
                <c:pt idx="4">
                  <c:v>0.22220000000000001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021-459C-B7E2-47C20B520700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932740943"/>
        <c:axId val="1932796831"/>
      </c:barChart>
      <c:catAx>
        <c:axId val="193274094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32796831"/>
        <c:crosses val="autoZero"/>
        <c:auto val="1"/>
        <c:lblAlgn val="ctr"/>
        <c:lblOffset val="100"/>
        <c:noMultiLvlLbl val="0"/>
      </c:catAx>
      <c:valAx>
        <c:axId val="1932796831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327409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013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133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4170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5002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4086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9136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1502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5140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035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2439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076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8665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4388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4587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7088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eader -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3023EEA-EECB-4440-B1B7-C07312C74B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35"/>
            <a:ext cx="12192000" cy="887411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3" name="Title 6">
            <a:extLst>
              <a:ext uri="{FF2B5EF4-FFF2-40B4-BE49-F238E27FC236}">
                <a16:creationId xmlns:a16="http://schemas.microsoft.com/office/drawing/2014/main" id="{00980522-1286-4201-B1D7-10907E438A9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23626" y="279818"/>
            <a:ext cx="9168375" cy="471365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en-US">
                <a:solidFill>
                  <a:schemeClr val="bg1"/>
                </a:solidFill>
              </a:rPr>
              <a:t>Click to Edit Title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5ABA3B2-F963-464F-BF49-A82B4AB7CE2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27200" y="2209800"/>
            <a:ext cx="8737600" cy="3657600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6A737B"/>
                </a:solidFill>
              </a:defRPr>
            </a:lvl1pPr>
            <a:lvl2pPr marL="990575" indent="-380990">
              <a:buFont typeface="Courier New" panose="02070309020205020404" pitchFamily="49" charset="0"/>
              <a:buChar char="o"/>
              <a:defRPr sz="2667">
                <a:solidFill>
                  <a:srgbClr val="6A737B"/>
                </a:solidFill>
              </a:defRPr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21985946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Standard Presenta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own Arrow Callout 17">
            <a:extLst>
              <a:ext uri="{FF2B5EF4-FFF2-40B4-BE49-F238E27FC236}">
                <a16:creationId xmlns:a16="http://schemas.microsoft.com/office/drawing/2014/main" id="{6AB66B01-202F-4433-8EA1-9E209CF97DD1}"/>
              </a:ext>
            </a:extLst>
          </p:cNvPr>
          <p:cNvSpPr/>
          <p:nvPr userDrawn="1"/>
        </p:nvSpPr>
        <p:spPr bwMode="auto">
          <a:xfrm>
            <a:off x="0" y="1"/>
            <a:ext cx="12192000" cy="1803399"/>
          </a:xfrm>
          <a:prstGeom prst="downArrowCallout">
            <a:avLst>
              <a:gd name="adj1" fmla="val 32676"/>
              <a:gd name="adj2" fmla="val 14109"/>
              <a:gd name="adj3" fmla="val 10498"/>
              <a:gd name="adj4" fmla="val 92638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2400"/>
          </a:p>
        </p:txBody>
      </p:sp>
      <p:grpSp>
        <p:nvGrpSpPr>
          <p:cNvPr id="5" name="Group 24">
            <a:extLst>
              <a:ext uri="{FF2B5EF4-FFF2-40B4-BE49-F238E27FC236}">
                <a16:creationId xmlns:a16="http://schemas.microsoft.com/office/drawing/2014/main" id="{3064E3F3-6FD0-439F-B2F3-4750AF9A6C0C}"/>
              </a:ext>
            </a:extLst>
          </p:cNvPr>
          <p:cNvGrpSpPr/>
          <p:nvPr userDrawn="1"/>
        </p:nvGrpSpPr>
        <p:grpSpPr>
          <a:xfrm>
            <a:off x="5420764" y="6372127"/>
            <a:ext cx="1350472" cy="203200"/>
            <a:chOff x="4168751" y="2495551"/>
            <a:chExt cx="1012854" cy="152400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7DE66BD9-6B86-4491-BDBE-8D754F2C493F}"/>
                </a:ext>
              </a:extLst>
            </p:cNvPr>
            <p:cNvSpPr/>
            <p:nvPr/>
          </p:nvSpPr>
          <p:spPr>
            <a:xfrm>
              <a:off x="4598977" y="2495551"/>
              <a:ext cx="152400" cy="15240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B6720488-7F5E-4E06-921C-D964AAAC01F6}"/>
                </a:ext>
              </a:extLst>
            </p:cNvPr>
            <p:cNvSpPr/>
            <p:nvPr/>
          </p:nvSpPr>
          <p:spPr>
            <a:xfrm flipV="1">
              <a:off x="4816297" y="2522221"/>
              <a:ext cx="99060" cy="9906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895718F9-DE8B-485D-AF59-F606C16D9F49}"/>
                </a:ext>
              </a:extLst>
            </p:cNvPr>
            <p:cNvSpPr/>
            <p:nvPr/>
          </p:nvSpPr>
          <p:spPr>
            <a:xfrm flipV="1">
              <a:off x="4434997" y="2522221"/>
              <a:ext cx="99060" cy="9906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8A3C9063-BAC0-4E5E-9AB4-DF148FC16858}"/>
                </a:ext>
              </a:extLst>
            </p:cNvPr>
            <p:cNvSpPr>
              <a:spLocks noChangeAspect="1"/>
            </p:cNvSpPr>
            <p:nvPr/>
          </p:nvSpPr>
          <p:spPr>
            <a:xfrm flipV="1">
              <a:off x="4980277" y="2531632"/>
              <a:ext cx="80239" cy="80239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85B5834-AC1D-4DB5-8C2B-465A74C46891}"/>
                </a:ext>
              </a:extLst>
            </p:cNvPr>
            <p:cNvSpPr>
              <a:spLocks noChangeAspect="1"/>
            </p:cNvSpPr>
            <p:nvPr/>
          </p:nvSpPr>
          <p:spPr>
            <a:xfrm flipV="1">
              <a:off x="4289838" y="2531632"/>
              <a:ext cx="80239" cy="80239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E08F86E3-CB6D-489A-87C6-E88452CBDA81}"/>
                </a:ext>
              </a:extLst>
            </p:cNvPr>
            <p:cNvSpPr>
              <a:spLocks noChangeAspect="1"/>
            </p:cNvSpPr>
            <p:nvPr/>
          </p:nvSpPr>
          <p:spPr>
            <a:xfrm flipV="1">
              <a:off x="5125438" y="2543668"/>
              <a:ext cx="56167" cy="56167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48EF16B-ED75-4F79-A907-36A21F27A988}"/>
                </a:ext>
              </a:extLst>
            </p:cNvPr>
            <p:cNvSpPr>
              <a:spLocks noChangeAspect="1"/>
            </p:cNvSpPr>
            <p:nvPr/>
          </p:nvSpPr>
          <p:spPr>
            <a:xfrm flipV="1">
              <a:off x="4168751" y="2543668"/>
              <a:ext cx="56167" cy="56167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</p:grp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80734850-CCE2-4825-BA39-32601A40E70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35200" y="2109099"/>
            <a:ext cx="7721600" cy="13834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867" b="1">
                <a:solidFill>
                  <a:srgbClr val="002B54"/>
                </a:solidFill>
                <a:latin typeface="+mj-lt"/>
              </a:defRPr>
            </a:lvl1pPr>
          </a:lstStyle>
          <a:p>
            <a:pPr lvl="0"/>
            <a:r>
              <a:rPr lang="en-US"/>
              <a:t>Agenda Item Name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D1E4F02D-E7F7-45FD-A4FB-135B2AB151C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235200" y="3492563"/>
            <a:ext cx="7721600" cy="628619"/>
          </a:xfrm>
          <a:prstGeom prst="rect">
            <a:avLst/>
          </a:prstGeom>
        </p:spPr>
        <p:txBody>
          <a:bodyPr anchor="ctr"/>
          <a:lstStyle>
            <a:lvl1pPr marL="0" marR="0" indent="0" algn="ctr" defTabSz="12191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kumimoji="0" lang="en-US" sz="3733" i="0" u="none" strike="noStrike" kern="1200" cap="none" spc="0" normalizeH="0" baseline="0" noProof="0" smtClean="0">
                <a:ln>
                  <a:noFill/>
                </a:ln>
                <a:solidFill>
                  <a:srgbClr val="6A737B"/>
                </a:solidFill>
                <a:effectLst/>
                <a:uLnTx/>
                <a:uFillTx/>
              </a:defRPr>
            </a:lvl1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17" name="Text Placeholder 19">
            <a:extLst>
              <a:ext uri="{FF2B5EF4-FFF2-40B4-BE49-F238E27FC236}">
                <a16:creationId xmlns:a16="http://schemas.microsoft.com/office/drawing/2014/main" id="{0141CD58-902C-4162-B5C2-99A5A0B6D4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35200" y="4019581"/>
            <a:ext cx="7721600" cy="628619"/>
          </a:xfrm>
          <a:prstGeom prst="rect">
            <a:avLst/>
          </a:prstGeom>
        </p:spPr>
        <p:txBody>
          <a:bodyPr anchor="ctr"/>
          <a:lstStyle>
            <a:lvl1pPr marL="0" marR="0" indent="0" algn="ctr" defTabSz="12191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kumimoji="0" lang="en-US" sz="2667" i="0" u="none" strike="noStrike" kern="1200" cap="none" spc="0" normalizeH="0" baseline="0" noProof="0" smtClean="0">
                <a:ln>
                  <a:noFill/>
                </a:ln>
                <a:solidFill>
                  <a:srgbClr val="6A737B"/>
                </a:solidFill>
                <a:effectLst/>
                <a:uLnTx/>
                <a:uFillTx/>
              </a:defRPr>
            </a:lvl1pPr>
          </a:lstStyle>
          <a:p>
            <a:pPr lvl="0"/>
            <a:r>
              <a:rPr lang="en-US"/>
              <a:t>Presenter Job Title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F8A691C-AE2E-4A94-8A5B-02540024B5E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143227"/>
            <a:ext cx="1930400" cy="708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2156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553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427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994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523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991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823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228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 t="25000"/>
          <a:stretch>
            <a:fillRect t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958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 t="25000"/>
          <a:stretch>
            <a:fillRect t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793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3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4387E5C-08F6-495D-8CE3-0706F1301018}"/>
              </a:ext>
            </a:extLst>
          </p:cNvPr>
          <p:cNvSpPr/>
          <p:nvPr/>
        </p:nvSpPr>
        <p:spPr>
          <a:xfrm>
            <a:off x="5476371" y="2481484"/>
            <a:ext cx="504313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Andrea Arce-Trigatti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Director, Assessment and Accreditation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A6592A8-9591-4A29-AC71-6E3B3D4C9F73}"/>
              </a:ext>
            </a:extLst>
          </p:cNvPr>
          <p:cNvPicPr/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4319" y="1309049"/>
            <a:ext cx="2749696" cy="3397766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816636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C2A58-3E95-4209-AC68-5BD7336C3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140" y="279818"/>
            <a:ext cx="7655441" cy="471365"/>
          </a:xfrm>
        </p:spPr>
        <p:txBody>
          <a:bodyPr>
            <a:noAutofit/>
          </a:bodyPr>
          <a:lstStyle/>
          <a:p>
            <a:pPr algn="r"/>
            <a:r>
              <a:rPr lang="en-US"/>
              <a:t>Capstone Focus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AF11073-6045-4E32-91E2-8276819515B6}"/>
              </a:ext>
            </a:extLst>
          </p:cNvPr>
          <p:cNvSpPr txBox="1">
            <a:spLocks/>
          </p:cNvSpPr>
          <p:nvPr/>
        </p:nvSpPr>
        <p:spPr>
          <a:xfrm>
            <a:off x="0" y="-409"/>
            <a:ext cx="12192000" cy="731520"/>
          </a:xfrm>
          <a:prstGeom prst="rect">
            <a:avLst/>
          </a:prstGeom>
          <a:solidFill>
            <a:srgbClr val="0C0E6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60963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096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Capstone Overview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D446477-B623-4B51-90ED-BD7CB1BD6F9F}"/>
              </a:ext>
            </a:extLst>
          </p:cNvPr>
          <p:cNvSpPr txBox="1">
            <a:spLocks/>
          </p:cNvSpPr>
          <p:nvPr/>
        </p:nvSpPr>
        <p:spPr>
          <a:xfrm>
            <a:off x="0" y="6221690"/>
            <a:ext cx="12192000" cy="636309"/>
          </a:xfrm>
          <a:prstGeom prst="rect">
            <a:avLst/>
          </a:prstGeom>
          <a:solidFill>
            <a:srgbClr val="0C0E6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60963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096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24C3953-6B4E-42E2-97AB-554527991AB4}"/>
              </a:ext>
            </a:extLst>
          </p:cNvPr>
          <p:cNvSpPr/>
          <p:nvPr/>
        </p:nvSpPr>
        <p:spPr>
          <a:xfrm>
            <a:off x="0" y="4458878"/>
            <a:ext cx="12192000" cy="1762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6506AEEF-3663-47B8-AE7D-95B345B3177C}"/>
              </a:ext>
            </a:extLst>
          </p:cNvPr>
          <p:cNvGrpSpPr/>
          <p:nvPr/>
        </p:nvGrpSpPr>
        <p:grpSpPr>
          <a:xfrm>
            <a:off x="0" y="696566"/>
            <a:ext cx="12192000" cy="811332"/>
            <a:chOff x="0" y="1005431"/>
            <a:chExt cx="12192000" cy="811332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6FDF5EA-C8EF-4EC0-A10D-2228EF4387B8}"/>
                </a:ext>
              </a:extLst>
            </p:cNvPr>
            <p:cNvSpPr/>
            <p:nvPr/>
          </p:nvSpPr>
          <p:spPr>
            <a:xfrm>
              <a:off x="0" y="1005431"/>
              <a:ext cx="12192000" cy="81133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6FB214F8-B7CD-44D4-B903-70AFD4928682}"/>
                </a:ext>
              </a:extLst>
            </p:cNvPr>
            <p:cNvSpPr txBox="1"/>
            <p:nvPr/>
          </p:nvSpPr>
          <p:spPr>
            <a:xfrm>
              <a:off x="75414" y="1082672"/>
              <a:ext cx="1189662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Title: </a:t>
              </a: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Examining Practical and Institutional Motivations that Foster Connections 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between Student Learning Outcomes and Course Success Rates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5" name="Flowchart: Alternate Process 14">
            <a:extLst>
              <a:ext uri="{FF2B5EF4-FFF2-40B4-BE49-F238E27FC236}">
                <a16:creationId xmlns:a16="http://schemas.microsoft.com/office/drawing/2014/main" id="{5073F64E-94B2-41F4-A761-C8E880F52408}"/>
              </a:ext>
            </a:extLst>
          </p:cNvPr>
          <p:cNvSpPr/>
          <p:nvPr/>
        </p:nvSpPr>
        <p:spPr>
          <a:xfrm>
            <a:off x="676263" y="1681645"/>
            <a:ext cx="4326903" cy="459252"/>
          </a:xfrm>
          <a:prstGeom prst="flowChartAlternateProcess">
            <a:avLst/>
          </a:prstGeom>
          <a:solidFill>
            <a:srgbClr val="4F81B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Project Description</a:t>
            </a:r>
          </a:p>
        </p:txBody>
      </p:sp>
      <p:sp>
        <p:nvSpPr>
          <p:cNvPr id="16" name="Flowchart: Alternate Process 15">
            <a:extLst>
              <a:ext uri="{FF2B5EF4-FFF2-40B4-BE49-F238E27FC236}">
                <a16:creationId xmlns:a16="http://schemas.microsoft.com/office/drawing/2014/main" id="{A8152FFD-8CC8-484E-A18E-670ECDDDF963}"/>
              </a:ext>
            </a:extLst>
          </p:cNvPr>
          <p:cNvSpPr/>
          <p:nvPr/>
        </p:nvSpPr>
        <p:spPr>
          <a:xfrm>
            <a:off x="6854225" y="1681645"/>
            <a:ext cx="4326903" cy="45925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Rationale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32F6813-BEDE-43E6-9D21-B33636CB1FF6}"/>
              </a:ext>
            </a:extLst>
          </p:cNvPr>
          <p:cNvSpPr/>
          <p:nvPr/>
        </p:nvSpPr>
        <p:spPr>
          <a:xfrm>
            <a:off x="313112" y="2422737"/>
            <a:ext cx="469005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Research Questions: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252423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252423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Are there disciplinary differences present in the relationship between student learning outcomes assessment and course success rates it relates to primary gateway courses?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252423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252423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How do faculty from different disciplines perceive the relationship between student learning outcomes assessment and course success rates on campus?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252423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634ECCC2-D61A-40B5-BC46-1EEAA497F6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0511" y="2249131"/>
            <a:ext cx="6098378" cy="1121745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FC11BF9D-836C-4E1D-88A4-A637EE2787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4383" y="3487125"/>
            <a:ext cx="6104505" cy="302442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64E275F-6139-4463-8AFD-62B06073F78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140" y="109834"/>
            <a:ext cx="806578" cy="811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5776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C2A58-3E95-4209-AC68-5BD7336C3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140" y="279818"/>
            <a:ext cx="7655441" cy="471365"/>
          </a:xfrm>
        </p:spPr>
        <p:txBody>
          <a:bodyPr>
            <a:noAutofit/>
          </a:bodyPr>
          <a:lstStyle/>
          <a:p>
            <a:pPr algn="r"/>
            <a:r>
              <a:rPr lang="en-US"/>
              <a:t>Capstone Focus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AF11073-6045-4E32-91E2-8276819515B6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731520"/>
          </a:xfrm>
          <a:prstGeom prst="rect">
            <a:avLst/>
          </a:prstGeom>
          <a:solidFill>
            <a:srgbClr val="0C0E6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60963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096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Capstone Results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CF1A1C4-9478-4024-AE2A-82D67235D414}"/>
              </a:ext>
            </a:extLst>
          </p:cNvPr>
          <p:cNvSpPr txBox="1">
            <a:spLocks/>
          </p:cNvSpPr>
          <p:nvPr/>
        </p:nvSpPr>
        <p:spPr>
          <a:xfrm>
            <a:off x="0" y="6221690"/>
            <a:ext cx="12192000" cy="636309"/>
          </a:xfrm>
          <a:prstGeom prst="rect">
            <a:avLst/>
          </a:prstGeom>
          <a:solidFill>
            <a:srgbClr val="0C0E6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60963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096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967D9B6-61EF-4C9E-AE6D-E98F994304B5}"/>
              </a:ext>
            </a:extLst>
          </p:cNvPr>
          <p:cNvSpPr/>
          <p:nvPr/>
        </p:nvSpPr>
        <p:spPr>
          <a:xfrm>
            <a:off x="0" y="4458878"/>
            <a:ext cx="12192000" cy="1762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BFF0EDD-F36E-4D68-B070-5D3B891634D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352" r="5518"/>
          <a:stretch/>
        </p:blipFill>
        <p:spPr>
          <a:xfrm>
            <a:off x="312753" y="1964908"/>
            <a:ext cx="5783247" cy="3667920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21AFE77B-236D-49A5-93AA-57AFD155C85B}"/>
              </a:ext>
            </a:extLst>
          </p:cNvPr>
          <p:cNvSpPr/>
          <p:nvPr/>
        </p:nvSpPr>
        <p:spPr>
          <a:xfrm>
            <a:off x="0" y="696566"/>
            <a:ext cx="12192000" cy="811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E8259ED-8A77-4817-B53A-6CD495B30457}"/>
              </a:ext>
            </a:extLst>
          </p:cNvPr>
          <p:cNvSpPr txBox="1"/>
          <p:nvPr/>
        </p:nvSpPr>
        <p:spPr>
          <a:xfrm>
            <a:off x="139388" y="825102"/>
            <a:ext cx="118966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Methodology: 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Student Learning Outcome and Course Success Data (N = 12,397), Fall 2021, Critical Thinking SLO, Gateway Courses; Faculty Survey Responses (N = 106), Fall 2022 semester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16AD86A-94B7-459B-9A34-DE5F36C0C6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140" y="79718"/>
            <a:ext cx="806578" cy="811332"/>
          </a:xfrm>
          <a:prstGeom prst="rect">
            <a:avLst/>
          </a:prstGeom>
        </p:spPr>
      </p:pic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761B7CB1-43B0-455B-8B28-9AA7CB98B56A}"/>
              </a:ext>
            </a:extLst>
          </p:cNvPr>
          <p:cNvGraphicFramePr>
            <a:graphicFrameLocks/>
          </p:cNvGraphicFramePr>
          <p:nvPr/>
        </p:nvGraphicFramePr>
        <p:xfrm>
          <a:off x="6247425" y="1988608"/>
          <a:ext cx="5558309" cy="36679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82908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C2A58-3E95-4209-AC68-5BD7336C3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140" y="279818"/>
            <a:ext cx="7655441" cy="471365"/>
          </a:xfrm>
        </p:spPr>
        <p:txBody>
          <a:bodyPr>
            <a:noAutofit/>
          </a:bodyPr>
          <a:lstStyle/>
          <a:p>
            <a:pPr algn="r"/>
            <a:r>
              <a:rPr lang="en-US"/>
              <a:t>Capstone Focus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AF11073-6045-4E32-91E2-8276819515B6}"/>
              </a:ext>
            </a:extLst>
          </p:cNvPr>
          <p:cNvSpPr txBox="1">
            <a:spLocks/>
          </p:cNvSpPr>
          <p:nvPr/>
        </p:nvSpPr>
        <p:spPr>
          <a:xfrm>
            <a:off x="0" y="-409"/>
            <a:ext cx="12192000" cy="731520"/>
          </a:xfrm>
          <a:prstGeom prst="rect">
            <a:avLst/>
          </a:prstGeom>
          <a:solidFill>
            <a:srgbClr val="0C0E6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60963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096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Capstone Overview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D446477-B623-4B51-90ED-BD7CB1BD6F9F}"/>
              </a:ext>
            </a:extLst>
          </p:cNvPr>
          <p:cNvSpPr txBox="1">
            <a:spLocks/>
          </p:cNvSpPr>
          <p:nvPr/>
        </p:nvSpPr>
        <p:spPr>
          <a:xfrm>
            <a:off x="0" y="6221690"/>
            <a:ext cx="12192000" cy="636309"/>
          </a:xfrm>
          <a:prstGeom prst="rect">
            <a:avLst/>
          </a:prstGeom>
          <a:solidFill>
            <a:srgbClr val="0C0E6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60963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096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24C3953-6B4E-42E2-97AB-554527991AB4}"/>
              </a:ext>
            </a:extLst>
          </p:cNvPr>
          <p:cNvSpPr/>
          <p:nvPr/>
        </p:nvSpPr>
        <p:spPr>
          <a:xfrm>
            <a:off x="0" y="4458878"/>
            <a:ext cx="12192000" cy="1762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6506AEEF-3663-47B8-AE7D-95B345B3177C}"/>
              </a:ext>
            </a:extLst>
          </p:cNvPr>
          <p:cNvGrpSpPr/>
          <p:nvPr/>
        </p:nvGrpSpPr>
        <p:grpSpPr>
          <a:xfrm>
            <a:off x="0" y="696566"/>
            <a:ext cx="12192000" cy="811332"/>
            <a:chOff x="0" y="1005431"/>
            <a:chExt cx="12192000" cy="811332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6FDF5EA-C8EF-4EC0-A10D-2228EF4387B8}"/>
                </a:ext>
              </a:extLst>
            </p:cNvPr>
            <p:cNvSpPr/>
            <p:nvPr/>
          </p:nvSpPr>
          <p:spPr>
            <a:xfrm>
              <a:off x="0" y="1005431"/>
              <a:ext cx="12192000" cy="81133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6FB214F8-B7CD-44D4-B903-70AFD4928682}"/>
                </a:ext>
              </a:extLst>
            </p:cNvPr>
            <p:cNvSpPr txBox="1"/>
            <p:nvPr/>
          </p:nvSpPr>
          <p:spPr>
            <a:xfrm>
              <a:off x="75414" y="1082672"/>
              <a:ext cx="1189662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Title: </a:t>
              </a: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Examining Practical and Institutional Motivations that Foster Connections 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between Student Learning Outcomes and Course Success Rates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5" name="Flowchart: Alternate Process 14">
            <a:extLst>
              <a:ext uri="{FF2B5EF4-FFF2-40B4-BE49-F238E27FC236}">
                <a16:creationId xmlns:a16="http://schemas.microsoft.com/office/drawing/2014/main" id="{5073F64E-94B2-41F4-A761-C8E880F52408}"/>
              </a:ext>
            </a:extLst>
          </p:cNvPr>
          <p:cNvSpPr/>
          <p:nvPr/>
        </p:nvSpPr>
        <p:spPr>
          <a:xfrm>
            <a:off x="676263" y="1681645"/>
            <a:ext cx="4326903" cy="459252"/>
          </a:xfrm>
          <a:prstGeom prst="flowChartAlternateProcess">
            <a:avLst/>
          </a:prstGeom>
          <a:solidFill>
            <a:srgbClr val="4F81B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Key Objectives</a:t>
            </a:r>
          </a:p>
        </p:txBody>
      </p:sp>
      <p:sp>
        <p:nvSpPr>
          <p:cNvPr id="16" name="Flowchart: Alternate Process 15">
            <a:extLst>
              <a:ext uri="{FF2B5EF4-FFF2-40B4-BE49-F238E27FC236}">
                <a16:creationId xmlns:a16="http://schemas.microsoft.com/office/drawing/2014/main" id="{A8152FFD-8CC8-484E-A18E-670ECDDDF963}"/>
              </a:ext>
            </a:extLst>
          </p:cNvPr>
          <p:cNvSpPr/>
          <p:nvPr/>
        </p:nvSpPr>
        <p:spPr>
          <a:xfrm>
            <a:off x="6854225" y="1681645"/>
            <a:ext cx="4326903" cy="45925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Implications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32F6813-BEDE-43E6-9D21-B33636CB1FF6}"/>
              </a:ext>
            </a:extLst>
          </p:cNvPr>
          <p:cNvSpPr/>
          <p:nvPr/>
        </p:nvSpPr>
        <p:spPr>
          <a:xfrm>
            <a:off x="372140" y="2432283"/>
            <a:ext cx="469005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•Gain a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better understanding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of faculty perceptions of this relationship by disciplinary focus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•Provide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practical applications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for supporting positive trends that relate to effective teaching and learning practices on campus. 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64E275F-6139-4463-8AFD-62B06073F7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140" y="109834"/>
            <a:ext cx="806578" cy="811332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0484A16-F1DE-44A4-B663-ABC9E1514B9D}"/>
              </a:ext>
            </a:extLst>
          </p:cNvPr>
          <p:cNvSpPr/>
          <p:nvPr/>
        </p:nvSpPr>
        <p:spPr>
          <a:xfrm>
            <a:off x="5825091" y="2432283"/>
            <a:ext cx="2727489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52423"/>
                </a:solidFill>
                <a:effectLst/>
                <a:uLnTx/>
                <a:uFillTx/>
                <a:latin typeface="wf_standard-font"/>
                <a:ea typeface="+mn-ea"/>
                <a:cs typeface="+mn-cs"/>
              </a:rPr>
              <a:t>Debriefing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252423"/>
              </a:solidFill>
              <a:effectLst/>
              <a:uLnTx/>
              <a:uFillTx/>
              <a:latin typeface="wf_standard-fon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52423"/>
                </a:solidFill>
                <a:effectLst/>
                <a:uLnTx/>
                <a:uFillTx/>
                <a:latin typeface="wf_standard-font"/>
                <a:ea typeface="+mn-ea"/>
                <a:cs typeface="+mn-cs"/>
              </a:rPr>
              <a:t>High Impact Practice Initiatives and Professional Development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52423"/>
                </a:solidFill>
                <a:effectLst/>
                <a:uLnTx/>
                <a:uFillTx/>
                <a:latin typeface="wf_standard-font"/>
                <a:ea typeface="+mn-ea"/>
                <a:cs typeface="+mn-cs"/>
              </a:rPr>
            </a:b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252423"/>
              </a:solidFill>
              <a:effectLst/>
              <a:uLnTx/>
              <a:uFillTx/>
              <a:latin typeface="wf_standard-fon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52423"/>
                </a:solidFill>
                <a:effectLst/>
                <a:uLnTx/>
                <a:uFillTx/>
                <a:latin typeface="wf_standard-font"/>
                <a:ea typeface="+mn-ea"/>
                <a:cs typeface="+mn-cs"/>
              </a:rPr>
              <a:t>Addressing familiarity issues 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52423"/>
                </a:solidFill>
                <a:effectLst/>
                <a:uLnTx/>
                <a:uFillTx/>
                <a:latin typeface="wf_standard-font"/>
                <a:ea typeface="+mn-ea"/>
                <a:cs typeface="+mn-cs"/>
              </a:rPr>
            </a:b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252423"/>
              </a:solidFill>
              <a:effectLst/>
              <a:uLnTx/>
              <a:uFillTx/>
              <a:latin typeface="wf_standard-fon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52423"/>
                </a:solidFill>
                <a:effectLst/>
                <a:uLnTx/>
                <a:uFillTx/>
                <a:latin typeface="wf_standard-font"/>
                <a:ea typeface="+mn-ea"/>
                <a:cs typeface="+mn-cs"/>
              </a:rPr>
              <a:t>Alignment with potential funding sources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45537E5-B804-415B-B7D1-63C28B3A13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2580" y="2314644"/>
            <a:ext cx="3419461" cy="4199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552190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211</Words>
  <Application>Microsoft Office PowerPoint</Application>
  <PresentationFormat>Widescreen</PresentationFormat>
  <Paragraphs>31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Courier New</vt:lpstr>
      <vt:lpstr>wf_standard-font</vt:lpstr>
      <vt:lpstr>1_Office Theme</vt:lpstr>
      <vt:lpstr>3_Office Theme</vt:lpstr>
      <vt:lpstr>PowerPoint Presentation</vt:lpstr>
      <vt:lpstr>Capstone Focus</vt:lpstr>
      <vt:lpstr>Capstone Focus</vt:lpstr>
      <vt:lpstr>Capstone Focus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Caitlin Bradbury</dc:creator>
  <cp:lastModifiedBy>Caitlin Bradbury</cp:lastModifiedBy>
  <cp:revision>1</cp:revision>
  <dcterms:created xsi:type="dcterms:W3CDTF">2024-06-11T02:08:07Z</dcterms:created>
  <dcterms:modified xsi:type="dcterms:W3CDTF">2024-06-11T02:27:36Z</dcterms:modified>
</cp:coreProperties>
</file>