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7"/>
  </p:notesMasterIdLst>
  <p:sldIdLst>
    <p:sldId id="2749" r:id="rId3"/>
    <p:sldId id="2406" r:id="rId4"/>
    <p:sldId id="2787" r:id="rId5"/>
    <p:sldId id="107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40" d="100"/>
          <a:sy n="40" d="100"/>
        </p:scale>
        <p:origin x="44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4957BA-8337-4C43-A5BA-50045980D49E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2D3D87-4DE9-4936-8104-CAA98A62F2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920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altLang="en-US" b="0"/>
              <a:t>It is impossible for a regional economy to achieve transformation unless there is a shared regional identity and a shared vision for regional economic growth that all the partners own – both as collective and individual partners. Partners will need to align the strategies and resources of their own organizations and systems to the regional vision.  </a:t>
            </a:r>
          </a:p>
          <a:p>
            <a:pPr marL="171450" indent="-171450">
              <a:buFont typeface="Arial" charset="0"/>
              <a:buChar char="•"/>
            </a:pPr>
            <a:r>
              <a:rPr lang="en-US" altLang="en-US" b="0"/>
              <a:t>The development of a regional identity (which is not necessarily a brand, but it can be) and the vision for regional economic growth are critical to sustaining a globally competitive region.  </a:t>
            </a:r>
          </a:p>
          <a:p>
            <a:pPr marL="171450" indent="-171450">
              <a:buFont typeface="Arial" charset="0"/>
              <a:buChar char="•"/>
            </a:pPr>
            <a:r>
              <a:rPr lang="en-US" altLang="en-US" b="0"/>
              <a:t>The vision is especially critical to driving new </a:t>
            </a:r>
            <a:r>
              <a:rPr lang="en-US" altLang="en-US" b="0" i="1"/>
              <a:t>regional</a:t>
            </a:r>
            <a:r>
              <a:rPr lang="en-US" altLang="en-US" b="0"/>
              <a:t>  behavior and is the touchstone when a region faces challenges – something that is almost guaranteed given the wide array of interests that are represented in a regional economy.  </a:t>
            </a:r>
          </a:p>
          <a:p>
            <a:pPr marL="171450" indent="-171450">
              <a:buFont typeface="Arial" charset="0"/>
              <a:buChar char="•"/>
            </a:pPr>
            <a:r>
              <a:rPr lang="en-US" altLang="en-US" b="0"/>
              <a:t>The vision is also the driver for regional strategies and new investments, as well as for alignment of current investments. 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Template</a:t>
            </a:r>
          </a:p>
        </p:txBody>
      </p:sp>
    </p:spTree>
    <p:extLst>
      <p:ext uri="{BB962C8B-B14F-4D97-AF65-F5344CB8AC3E}">
        <p14:creationId xmlns:p14="http://schemas.microsoft.com/office/powerpoint/2010/main" val="2685958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30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468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6857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1911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5208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7189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6979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902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4473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5028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062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23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2642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9388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9337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er -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3023EEA-EECB-4440-B1B7-C07312C74B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35"/>
            <a:ext cx="12192000" cy="887411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3" name="Title 6">
            <a:extLst>
              <a:ext uri="{FF2B5EF4-FFF2-40B4-BE49-F238E27FC236}">
                <a16:creationId xmlns:a16="http://schemas.microsoft.com/office/drawing/2014/main" id="{00980522-1286-4201-B1D7-10907E438A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23626" y="279818"/>
            <a:ext cx="9168375" cy="471365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>
                <a:solidFill>
                  <a:schemeClr val="bg1"/>
                </a:solidFill>
              </a:rPr>
              <a:t>Click to Edit 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5ABA3B2-F963-464F-BF49-A82B4AB7CE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27200" y="2209800"/>
            <a:ext cx="8737600" cy="3657600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6A737B"/>
                </a:solidFill>
              </a:defRPr>
            </a:lvl1pPr>
            <a:lvl2pPr marL="990575" indent="-380990">
              <a:buFont typeface="Courier New" panose="02070309020205020404" pitchFamily="49" charset="0"/>
              <a:buChar char="o"/>
              <a:defRPr sz="2667">
                <a:solidFill>
                  <a:srgbClr val="6A737B"/>
                </a:solidFill>
              </a:defRPr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306722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tandard Presenta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own Arrow Callout 17">
            <a:extLst>
              <a:ext uri="{FF2B5EF4-FFF2-40B4-BE49-F238E27FC236}">
                <a16:creationId xmlns:a16="http://schemas.microsoft.com/office/drawing/2014/main" id="{6AB66B01-202F-4433-8EA1-9E209CF97DD1}"/>
              </a:ext>
            </a:extLst>
          </p:cNvPr>
          <p:cNvSpPr/>
          <p:nvPr userDrawn="1"/>
        </p:nvSpPr>
        <p:spPr bwMode="auto">
          <a:xfrm>
            <a:off x="0" y="1"/>
            <a:ext cx="12192000" cy="1803399"/>
          </a:xfrm>
          <a:prstGeom prst="downArrowCallout">
            <a:avLst>
              <a:gd name="adj1" fmla="val 32676"/>
              <a:gd name="adj2" fmla="val 14109"/>
              <a:gd name="adj3" fmla="val 10498"/>
              <a:gd name="adj4" fmla="val 92638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2400"/>
          </a:p>
        </p:txBody>
      </p:sp>
      <p:grpSp>
        <p:nvGrpSpPr>
          <p:cNvPr id="5" name="Group 24">
            <a:extLst>
              <a:ext uri="{FF2B5EF4-FFF2-40B4-BE49-F238E27FC236}">
                <a16:creationId xmlns:a16="http://schemas.microsoft.com/office/drawing/2014/main" id="{3064E3F3-6FD0-439F-B2F3-4750AF9A6C0C}"/>
              </a:ext>
            </a:extLst>
          </p:cNvPr>
          <p:cNvGrpSpPr/>
          <p:nvPr userDrawn="1"/>
        </p:nvGrpSpPr>
        <p:grpSpPr>
          <a:xfrm>
            <a:off x="5420764" y="6372127"/>
            <a:ext cx="1350472" cy="203200"/>
            <a:chOff x="4168751" y="2495551"/>
            <a:chExt cx="1012854" cy="152400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7DE66BD9-6B86-4491-BDBE-8D754F2C493F}"/>
                </a:ext>
              </a:extLst>
            </p:cNvPr>
            <p:cNvSpPr/>
            <p:nvPr/>
          </p:nvSpPr>
          <p:spPr>
            <a:xfrm>
              <a:off x="4598977" y="2495551"/>
              <a:ext cx="152400" cy="1524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B6720488-7F5E-4E06-921C-D964AAAC01F6}"/>
                </a:ext>
              </a:extLst>
            </p:cNvPr>
            <p:cNvSpPr/>
            <p:nvPr/>
          </p:nvSpPr>
          <p:spPr>
            <a:xfrm flipV="1">
              <a:off x="4816297" y="2522221"/>
              <a:ext cx="99060" cy="990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895718F9-DE8B-485D-AF59-F606C16D9F49}"/>
                </a:ext>
              </a:extLst>
            </p:cNvPr>
            <p:cNvSpPr/>
            <p:nvPr/>
          </p:nvSpPr>
          <p:spPr>
            <a:xfrm flipV="1">
              <a:off x="4434997" y="2522221"/>
              <a:ext cx="99060" cy="990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A3C9063-BAC0-4E5E-9AB4-DF148FC16858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4980277" y="2531632"/>
              <a:ext cx="80239" cy="8023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85B5834-AC1D-4DB5-8C2B-465A74C46891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4289838" y="2531632"/>
              <a:ext cx="80239" cy="8023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E08F86E3-CB6D-489A-87C6-E88452CBDA81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5125438" y="2543668"/>
              <a:ext cx="56167" cy="56167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48EF16B-ED75-4F79-A907-36A21F27A988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4168751" y="2543668"/>
              <a:ext cx="56167" cy="56167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80734850-CCE2-4825-BA39-32601A40E70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35200" y="2109099"/>
            <a:ext cx="7721600" cy="13834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867" b="1">
                <a:solidFill>
                  <a:srgbClr val="002B54"/>
                </a:solidFill>
                <a:latin typeface="+mj-lt"/>
              </a:defRPr>
            </a:lvl1pPr>
          </a:lstStyle>
          <a:p>
            <a:pPr lvl="0"/>
            <a:r>
              <a:rPr lang="en-US"/>
              <a:t>Agenda Item Name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D1E4F02D-E7F7-45FD-A4FB-135B2AB151C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235200" y="3492563"/>
            <a:ext cx="7721600" cy="628619"/>
          </a:xfrm>
          <a:prstGeom prst="rect">
            <a:avLst/>
          </a:prstGeom>
        </p:spPr>
        <p:txBody>
          <a:bodyPr anchor="ctr"/>
          <a:lstStyle>
            <a:lvl1pPr marL="0" marR="0" indent="0" algn="ctr" defTabSz="1219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lang="en-US" sz="3733" i="0" u="none" strike="noStrike" kern="1200" cap="none" spc="0" normalizeH="0" baseline="0" noProof="0" smtClean="0">
                <a:ln>
                  <a:noFill/>
                </a:ln>
                <a:solidFill>
                  <a:srgbClr val="6A737B"/>
                </a:solidFill>
                <a:effectLst/>
                <a:uLnTx/>
                <a:uFillTx/>
              </a:defRPr>
            </a:lvl1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17" name="Text Placeholder 19">
            <a:extLst>
              <a:ext uri="{FF2B5EF4-FFF2-40B4-BE49-F238E27FC236}">
                <a16:creationId xmlns:a16="http://schemas.microsoft.com/office/drawing/2014/main" id="{0141CD58-902C-4162-B5C2-99A5A0B6D4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35200" y="4019581"/>
            <a:ext cx="7721600" cy="628619"/>
          </a:xfrm>
          <a:prstGeom prst="rect">
            <a:avLst/>
          </a:prstGeom>
        </p:spPr>
        <p:txBody>
          <a:bodyPr anchor="ctr"/>
          <a:lstStyle>
            <a:lvl1pPr marL="0" marR="0" indent="0" algn="ctr" defTabSz="1219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lang="en-US" sz="2667" i="0" u="none" strike="noStrike" kern="1200" cap="none" spc="0" normalizeH="0" baseline="0" noProof="0" smtClean="0">
                <a:ln>
                  <a:noFill/>
                </a:ln>
                <a:solidFill>
                  <a:srgbClr val="6A737B"/>
                </a:solidFill>
                <a:effectLst/>
                <a:uLnTx/>
                <a:uFillTx/>
              </a:defRPr>
            </a:lvl1pPr>
          </a:lstStyle>
          <a:p>
            <a:pPr lvl="0"/>
            <a:r>
              <a:rPr lang="en-US"/>
              <a:t>Presenter Job Title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F8A691C-AE2E-4A94-8A5B-02540024B5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143227"/>
            <a:ext cx="1930400" cy="708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422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113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864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34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659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388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276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92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 t="25000"/>
          <a:stretch>
            <a:fillRect t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171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 t="25000"/>
          <a:stretch>
            <a:fillRect t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444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4387E5C-08F6-495D-8CE3-0706F1301018}"/>
              </a:ext>
            </a:extLst>
          </p:cNvPr>
          <p:cNvSpPr/>
          <p:nvPr/>
        </p:nvSpPr>
        <p:spPr>
          <a:xfrm>
            <a:off x="5473931" y="2477355"/>
            <a:ext cx="57718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 Wynn III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Associate Director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Wakulla Environmental Institute</a:t>
            </a:r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8EBB4F0D-442C-4835-9EC8-1CC5E5A266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4010" y="1353257"/>
            <a:ext cx="2997763" cy="3523544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598347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C2A58-3E95-4209-AC68-5BD7336C3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140" y="279818"/>
            <a:ext cx="7655441" cy="471365"/>
          </a:xfrm>
        </p:spPr>
        <p:txBody>
          <a:bodyPr>
            <a:noAutofit/>
          </a:bodyPr>
          <a:lstStyle/>
          <a:p>
            <a:pPr algn="r"/>
            <a:r>
              <a:rPr lang="en-US"/>
              <a:t>Capstone Focus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2FC27-3147-4B75-825D-4D0A336B9B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9657" y="1240226"/>
            <a:ext cx="6294474" cy="48466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>
                <a:solidFill>
                  <a:schemeClr val="tx1"/>
                </a:solidFill>
              </a:rPr>
              <a:t>Project Description:</a:t>
            </a:r>
          </a:p>
          <a:p>
            <a:pPr marL="0" indent="0">
              <a:buNone/>
            </a:pPr>
            <a:endParaRPr lang="en-US" sz="2400" b="1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400" b="1">
                <a:solidFill>
                  <a:schemeClr val="tx1"/>
                </a:solidFill>
              </a:rPr>
              <a:t>WEI Global Campus Initiative. </a:t>
            </a:r>
            <a:r>
              <a:rPr lang="en-US" sz="2400">
                <a:solidFill>
                  <a:schemeClr val="tx1"/>
                </a:solidFill>
              </a:rPr>
              <a:t>The goal of this Capstone is to </a:t>
            </a:r>
            <a:r>
              <a:rPr lang="en-US" sz="2400" b="1">
                <a:solidFill>
                  <a:schemeClr val="tx1"/>
                </a:solidFill>
              </a:rPr>
              <a:t>make WEI a global campus. </a:t>
            </a:r>
            <a:r>
              <a:rPr lang="en-US" sz="2400">
                <a:solidFill>
                  <a:schemeClr val="tx1"/>
                </a:solidFill>
              </a:rPr>
              <a:t>This will require WEI to offer classes online to go beyond our borders, establish global partnerships and offer trainings that are transcendent of location and current conditions but have a positive affect worldwide.</a:t>
            </a:r>
          </a:p>
          <a:p>
            <a:pPr marL="0" indent="0">
              <a:buNone/>
            </a:pPr>
            <a:endParaRPr lang="en-US" sz="2400" b="1">
              <a:solidFill>
                <a:schemeClr val="tx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AF11073-6045-4E32-91E2-8276819515B6}"/>
              </a:ext>
            </a:extLst>
          </p:cNvPr>
          <p:cNvSpPr txBox="1">
            <a:spLocks/>
          </p:cNvSpPr>
          <p:nvPr/>
        </p:nvSpPr>
        <p:spPr>
          <a:xfrm>
            <a:off x="0" y="-1"/>
            <a:ext cx="12192000" cy="1137557"/>
          </a:xfrm>
          <a:prstGeom prst="rect">
            <a:avLst/>
          </a:prstGeom>
          <a:solidFill>
            <a:srgbClr val="0C0E6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60963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Capstone Overview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E45656-1E6D-4E25-A991-B37CCF72F7F6}"/>
              </a:ext>
            </a:extLst>
          </p:cNvPr>
          <p:cNvSpPr txBox="1"/>
          <p:nvPr/>
        </p:nvSpPr>
        <p:spPr>
          <a:xfrm>
            <a:off x="6514516" y="1351508"/>
            <a:ext cx="5578212" cy="415498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Rationale (the WHY):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WEI’s mission is to make 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Wakulla into a Global Destination.  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Offering a 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first class education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that is 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innovative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of the 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highest quality. 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We want to draw people to this area to take in and learn from the rich biodiversity that exists within this county.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414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2C4B5-E9D2-4088-9973-BC06CC7E2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/>
              <a:t>                      </a:t>
            </a:r>
            <a:br>
              <a:rPr lang="en-US" b="1"/>
            </a:br>
            <a:r>
              <a:rPr lang="en-US" sz="3600"/>
              <a:t>Insert content here…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29D6742-DDEC-45BC-9A49-0AD021A2DF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1166133"/>
            <a:ext cx="3148542" cy="758980"/>
          </a:xfrm>
        </p:spPr>
        <p:txBody>
          <a:bodyPr>
            <a:normAutofit/>
          </a:bodyPr>
          <a:lstStyle/>
          <a:p>
            <a:r>
              <a:rPr lang="en-US" sz="2400"/>
              <a:t>ONLINE CLASSES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F5C000A4-A469-4FD1-9D21-81B8E75C41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95399" y="1940138"/>
            <a:ext cx="3557059" cy="2769021"/>
          </a:xfrm>
        </p:spPr>
        <p:txBody>
          <a:bodyPr>
            <a:normAutofit lnSpcReduction="10000"/>
          </a:bodyPr>
          <a:lstStyle/>
          <a:p>
            <a:r>
              <a:rPr lang="en-US" sz="2400"/>
              <a:t>UNMUDL – Two Classes, 3 Weeks (0%)</a:t>
            </a:r>
          </a:p>
          <a:p>
            <a:r>
              <a:rPr lang="en-US" sz="2400"/>
              <a:t>4 Classes offered for FALL</a:t>
            </a:r>
          </a:p>
          <a:p>
            <a:r>
              <a:rPr lang="en-US" sz="2400"/>
              <a:t>2 Week Destination Requirement (Experiential Learning)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6C9EF36-9DC7-4E23-9722-2A61C18410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916380" y="1159357"/>
            <a:ext cx="3557059" cy="758980"/>
          </a:xfrm>
        </p:spPr>
        <p:txBody>
          <a:bodyPr>
            <a:normAutofit/>
          </a:bodyPr>
          <a:lstStyle/>
          <a:p>
            <a:r>
              <a:rPr lang="en-US" sz="2400"/>
              <a:t>GLOBAL PARTNERSHIPS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89C00A1B-B21D-421F-B4AD-9BAB1240D7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916380" y="1940138"/>
            <a:ext cx="3352801" cy="2616622"/>
          </a:xfrm>
        </p:spPr>
        <p:txBody>
          <a:bodyPr>
            <a:normAutofit lnSpcReduction="10000"/>
          </a:bodyPr>
          <a:lstStyle/>
          <a:p>
            <a:r>
              <a:rPr lang="en-US" sz="2400"/>
              <a:t>REBOOT REFORESTATION – needs 5 acres for partnership to do reforestation with drones</a:t>
            </a:r>
          </a:p>
          <a:p>
            <a:r>
              <a:rPr lang="en-US" sz="2400"/>
              <a:t>SEAPA (AQUACULTURE)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D10B367-254F-4559-A8A3-75565A75037B}"/>
              </a:ext>
            </a:extLst>
          </p:cNvPr>
          <p:cNvSpPr txBox="1">
            <a:spLocks/>
          </p:cNvSpPr>
          <p:nvPr/>
        </p:nvSpPr>
        <p:spPr>
          <a:xfrm>
            <a:off x="0" y="-1"/>
            <a:ext cx="12192000" cy="1137557"/>
          </a:xfrm>
          <a:prstGeom prst="rect">
            <a:avLst/>
          </a:prstGeom>
          <a:solidFill>
            <a:srgbClr val="0C0E6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60963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Capstone Results</a:t>
            </a:r>
          </a:p>
        </p:txBody>
      </p:sp>
      <p:sp>
        <p:nvSpPr>
          <p:cNvPr id="15" name="Content Placeholder 12">
            <a:extLst>
              <a:ext uri="{FF2B5EF4-FFF2-40B4-BE49-F238E27FC236}">
                <a16:creationId xmlns:a16="http://schemas.microsoft.com/office/drawing/2014/main" id="{932A86A2-761B-4C8D-B1C1-058644E5ECC5}"/>
              </a:ext>
            </a:extLst>
          </p:cNvPr>
          <p:cNvSpPr txBox="1">
            <a:spLocks/>
          </p:cNvSpPr>
          <p:nvPr/>
        </p:nvSpPr>
        <p:spPr>
          <a:xfrm>
            <a:off x="8473439" y="2016337"/>
            <a:ext cx="3352801" cy="2616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11" indent="-228611" algn="l" defTabSz="6096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5325" indent="-190510" algn="l" defTabSz="6096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62038" indent="-152408" algn="l" defTabSz="6096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66853" indent="-152408" algn="l" defTabSz="6096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0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69" indent="-152408" algn="l" defTabSz="6096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0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76484" indent="-152408" algn="l" defTabSz="6096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81299" indent="-152408" algn="l" defTabSz="6096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86114" indent="-152408" algn="l" defTabSz="6096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90930" indent="-152408" algn="l" defTabSz="6096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11" marR="0" lvl="0" indent="-228611" algn="l" defTabSz="60963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SUSTAINABILITY!!!!!!</a:t>
            </a:r>
          </a:p>
          <a:p>
            <a:pPr marL="228611" marR="0" lvl="0" indent="-228611" algn="l" defTabSz="60963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UNMANNED VEHICLE SYSTEMS TRAINING</a:t>
            </a:r>
          </a:p>
          <a:p>
            <a:pPr marL="228611" marR="0" lvl="0" indent="-228611" algn="l" defTabSz="60963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HABITAT RESTORATION</a:t>
            </a:r>
          </a:p>
          <a:p>
            <a:pPr marL="228611" marR="0" lvl="0" indent="-228611" algn="l" defTabSz="60963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TINY HOMES (DEMO and HOUSING)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93D85977-EC5F-436A-9702-4EDD5BAB600D}"/>
              </a:ext>
            </a:extLst>
          </p:cNvPr>
          <p:cNvSpPr txBox="1">
            <a:spLocks/>
          </p:cNvSpPr>
          <p:nvPr/>
        </p:nvSpPr>
        <p:spPr>
          <a:xfrm>
            <a:off x="8473439" y="1137556"/>
            <a:ext cx="3557059" cy="7589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60963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815" indent="0" algn="l" defTabSz="609630" rtl="0" eaLnBrk="1" latinLnBrk="0" hangingPunct="1">
              <a:spcBef>
                <a:spcPct val="20000"/>
              </a:spcBef>
              <a:buFont typeface="Arial" pitchFamily="34" charset="0"/>
              <a:buNone/>
              <a:defRPr sz="1333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630" indent="0" algn="l" defTabSz="609630" rtl="0" eaLnBrk="1" latinLnBrk="0" hangingPunct="1">
              <a:spcBef>
                <a:spcPct val="20000"/>
              </a:spcBef>
              <a:buFont typeface="Arial" pitchFamily="34" charset="0"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46" indent="0" algn="l" defTabSz="609630" rtl="0" eaLnBrk="1" latinLnBrk="0" hangingPunct="1">
              <a:spcBef>
                <a:spcPct val="20000"/>
              </a:spcBef>
              <a:buFont typeface="Arial" pitchFamily="34" charset="0"/>
              <a:buNone/>
              <a:defRPr sz="1067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261" indent="0" algn="l" defTabSz="609630" rtl="0" eaLnBrk="1" latinLnBrk="0" hangingPunct="1">
              <a:spcBef>
                <a:spcPct val="20000"/>
              </a:spcBef>
              <a:buFont typeface="Arial" pitchFamily="34" charset="0"/>
              <a:buNone/>
              <a:defRPr sz="1067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4076" indent="0" algn="l" defTabSz="609630" rtl="0" eaLnBrk="1" latinLnBrk="0" hangingPunct="1">
              <a:spcBef>
                <a:spcPct val="20000"/>
              </a:spcBef>
              <a:buFont typeface="Arial" pitchFamily="34" charset="0"/>
              <a:buNone/>
              <a:defRPr sz="1067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91" indent="0" algn="l" defTabSz="609630" rtl="0" eaLnBrk="1" latinLnBrk="0" hangingPunct="1">
              <a:spcBef>
                <a:spcPct val="20000"/>
              </a:spcBef>
              <a:buFont typeface="Arial" pitchFamily="34" charset="0"/>
              <a:buNone/>
              <a:defRPr sz="1067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707" indent="0" algn="l" defTabSz="609630" rtl="0" eaLnBrk="1" latinLnBrk="0" hangingPunct="1">
              <a:spcBef>
                <a:spcPct val="20000"/>
              </a:spcBef>
              <a:buFont typeface="Arial" pitchFamily="34" charset="0"/>
              <a:buNone/>
              <a:defRPr sz="1067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522" indent="0" algn="l" defTabSz="609630" rtl="0" eaLnBrk="1" latinLnBrk="0" hangingPunct="1">
              <a:spcBef>
                <a:spcPct val="20000"/>
              </a:spcBef>
              <a:buFont typeface="Arial" pitchFamily="34" charset="0"/>
              <a:buNone/>
              <a:defRPr sz="1067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INNOVATIVE TRAINING</a:t>
            </a:r>
          </a:p>
        </p:txBody>
      </p:sp>
    </p:spTree>
    <p:extLst>
      <p:ext uri="{BB962C8B-B14F-4D97-AF65-F5344CB8AC3E}">
        <p14:creationId xmlns:p14="http://schemas.microsoft.com/office/powerpoint/2010/main" val="63893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F47AF-75E7-4A90-8A9A-902A5F65B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SUGGESTIONS FOR FURTHER RESEARCH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14188C-50CB-4E31-BA46-EAD07726A9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4302" y="1417375"/>
            <a:ext cx="11459097" cy="3261305"/>
          </a:xfrm>
        </p:spPr>
        <p:txBody>
          <a:bodyPr anchor="t">
            <a:normAutofit lnSpcReduction="10000"/>
          </a:bodyPr>
          <a:lstStyle/>
          <a:p>
            <a:r>
              <a:rPr lang="en-US">
                <a:solidFill>
                  <a:schemeClr val="tx1"/>
                </a:solidFill>
              </a:rPr>
              <a:t>Need more time to see results from Unmudl. </a:t>
            </a:r>
          </a:p>
          <a:p>
            <a:r>
              <a:rPr lang="en-US">
                <a:solidFill>
                  <a:schemeClr val="tx1"/>
                </a:solidFill>
              </a:rPr>
              <a:t>Ways to market digitally to potential students outside our borders.</a:t>
            </a:r>
          </a:p>
          <a:p>
            <a:r>
              <a:rPr lang="en-US">
                <a:solidFill>
                  <a:schemeClr val="tx1"/>
                </a:solidFill>
              </a:rPr>
              <a:t>Need to bring more attention to this area by going to conferences, events and highlighting our efforts.</a:t>
            </a:r>
          </a:p>
          <a:p>
            <a:r>
              <a:rPr lang="en-US">
                <a:solidFill>
                  <a:schemeClr val="tx1"/>
                </a:solidFill>
              </a:rPr>
              <a:t>Be able to provide accommodations either on site or through Ecotourism</a:t>
            </a:r>
            <a:r>
              <a:rPr lang="en-US" sz="280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BE20621-1C0A-4C13-AC38-35359B4752F0}"/>
              </a:ext>
            </a:extLst>
          </p:cNvPr>
          <p:cNvSpPr txBox="1">
            <a:spLocks/>
          </p:cNvSpPr>
          <p:nvPr/>
        </p:nvSpPr>
        <p:spPr>
          <a:xfrm>
            <a:off x="0" y="-1"/>
            <a:ext cx="12192000" cy="1137557"/>
          </a:xfrm>
          <a:prstGeom prst="rect">
            <a:avLst/>
          </a:prstGeom>
          <a:solidFill>
            <a:srgbClr val="0C0E6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60963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Suggestions for Further Research</a:t>
            </a:r>
          </a:p>
        </p:txBody>
      </p:sp>
    </p:spTree>
    <p:extLst>
      <p:ext uri="{BB962C8B-B14F-4D97-AF65-F5344CB8AC3E}">
        <p14:creationId xmlns:p14="http://schemas.microsoft.com/office/powerpoint/2010/main" val="291879137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404</Words>
  <Application>Microsoft Office PowerPoint</Application>
  <PresentationFormat>Widescreen</PresentationFormat>
  <Paragraphs>38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Arial</vt:lpstr>
      <vt:lpstr>Calibri</vt:lpstr>
      <vt:lpstr>Courier New</vt:lpstr>
      <vt:lpstr>1_Office Theme</vt:lpstr>
      <vt:lpstr>3_Office Theme</vt:lpstr>
      <vt:lpstr>PowerPoint Presentation</vt:lpstr>
      <vt:lpstr>Capstone Focus</vt:lpstr>
      <vt:lpstr>                       Insert content here…</vt:lpstr>
      <vt:lpstr>SUGGESTIONS FOR FURTHER RESEARCH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Caitlin Bradbury</dc:creator>
  <cp:lastModifiedBy>Caitlin Bradbury</cp:lastModifiedBy>
  <cp:revision>1</cp:revision>
  <dcterms:created xsi:type="dcterms:W3CDTF">2024-06-11T01:16:37Z</dcterms:created>
  <dcterms:modified xsi:type="dcterms:W3CDTF">2024-06-11T01:17:45Z</dcterms:modified>
</cp:coreProperties>
</file>